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3"/>
  </p:notesMasterIdLst>
  <p:sldIdLst>
    <p:sldId id="256" r:id="rId2"/>
    <p:sldId id="262" r:id="rId3"/>
    <p:sldId id="263" r:id="rId4"/>
    <p:sldId id="257" r:id="rId5"/>
    <p:sldId id="258" r:id="rId6"/>
    <p:sldId id="264" r:id="rId7"/>
    <p:sldId id="265" r:id="rId8"/>
    <p:sldId id="266" r:id="rId9"/>
    <p:sldId id="267" r:id="rId10"/>
    <p:sldId id="268" r:id="rId11"/>
    <p:sldId id="269" r:id="rId12"/>
    <p:sldId id="272" r:id="rId13"/>
    <p:sldId id="271" r:id="rId14"/>
    <p:sldId id="261" r:id="rId15"/>
    <p:sldId id="270" r:id="rId16"/>
    <p:sldId id="273" r:id="rId17"/>
    <p:sldId id="274" r:id="rId18"/>
    <p:sldId id="276" r:id="rId19"/>
    <p:sldId id="278" r:id="rId20"/>
    <p:sldId id="277"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85684" autoAdjust="0"/>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76AD-7D51-40E4-A421-BF8B38B6CC86}" type="datetimeFigureOut">
              <a:rPr lang="en-US" smtClean="0"/>
              <a:t>11/21/20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5EB0E-B649-4AF3-A362-511A9EFF2884}" type="slidenum">
              <a:rPr lang="en-US" smtClean="0"/>
              <a:t>‹#›</a:t>
            </a:fld>
            <a:endParaRPr lang="en-US"/>
          </a:p>
        </p:txBody>
      </p:sp>
    </p:spTree>
    <p:extLst>
      <p:ext uri="{BB962C8B-B14F-4D97-AF65-F5344CB8AC3E}">
        <p14:creationId xmlns:p14="http://schemas.microsoft.com/office/powerpoint/2010/main" val="343505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86617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21C05-3FB4-4E2A-A178-A8C42D467744}"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7756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9400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06003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922335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F21C05-3FB4-4E2A-A178-A8C42D467744}" type="datetimeFigureOut">
              <a:rPr lang="en-US" smtClean="0"/>
              <a:t>11/21/20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493502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F21C05-3FB4-4E2A-A178-A8C42D467744}" type="datetimeFigureOut">
              <a:rPr lang="en-US" smtClean="0"/>
              <a:t>11/21/20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94998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4267511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419913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74152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5018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F21C05-3FB4-4E2A-A178-A8C42D467744}"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8577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F21C05-3FB4-4E2A-A178-A8C42D467744}" type="datetimeFigureOut">
              <a:rPr lang="en-US" smtClean="0"/>
              <a:t>11/21/20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312961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F21C05-3FB4-4E2A-A178-A8C42D467744}" type="datetimeFigureOut">
              <a:rPr lang="en-US" smtClean="0"/>
              <a:t>11/21/20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50823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21C05-3FB4-4E2A-A178-A8C42D467744}" type="datetimeFigureOut">
              <a:rPr lang="en-US" smtClean="0"/>
              <a:t>11/21/20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87098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21C05-3FB4-4E2A-A178-A8C42D467744}"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16965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21C05-3FB4-4E2A-A178-A8C42D467744}"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124512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F21C05-3FB4-4E2A-A178-A8C42D467744}" type="datetimeFigureOut">
              <a:rPr lang="en-US" smtClean="0"/>
              <a:t>11/21/20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E3630F3-45CC-4420-B180-7E99D51F161C}" type="slidenum">
              <a:rPr lang="en-US" smtClean="0"/>
              <a:t>‹#›</a:t>
            </a:fld>
            <a:endParaRPr lang="en-US"/>
          </a:p>
        </p:txBody>
      </p:sp>
    </p:spTree>
    <p:extLst>
      <p:ext uri="{BB962C8B-B14F-4D97-AF65-F5344CB8AC3E}">
        <p14:creationId xmlns:p14="http://schemas.microsoft.com/office/powerpoint/2010/main" val="362659554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ervsafe.com/access/SS/Catalog/ProductDetail/SSOHPIC1EO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r20.rs6.net/tn.jsp?f=0017ugjoyYvqdij_MfQxCD8na0ctcxNZHa8_IWQjGJXHON7GAtj_IS4823SHv16OUQD-pXcl4h4ulAmPJZtZG9ijntJc26XHvgAwbN1iF0J1s_7w4kr_5G1AX4qE5YoQkmop9i603sUmORNPB2WBFGapEWgiQErRtNbrEK9KUv9rS_FKPEpZO1t4KMgx-o4UeYTPF1eVnjDKkA=&amp;c=_Y13NcG33_XT_kV_m52I2H62McMiEB0jfH2YYFSuW9WEUux0QLqNOg==&amp;ch=XXJcD5mROGlwqReaElrjPtvAn9xVgBBKTuyvMzTv5y7JWmM73O6DD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tatic1.squarespace.com/static/5a2cd298f43b551b489d04fd/t/5fa9a3166e5c7b08c1d0f621/1604952855182/LEC%2BFundraising%2BGuidelines%2BVersion%2B1.4.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r20.rs6.net/tn.jsp?f=0017ugjoyYvqdij_MfQxCD8na0ctcxNZHa8_IWQjGJXHON7GAtj_IS484cPsLRn7hSbgPg7ttUhgMI_qOIxoMP5aIu_gXycP-jrbsAKxLePNAUYybGB_KRc1FHdHaTQiKSZH9EiDSxTKSczvKkUz1Ec_uc-8tsmXtr22zarJpWMHnCUdTvonr_39g==&amp;c=_Y13NcG33_XT_kV_m52I2H62McMiEB0jfH2YYFSuW9WEUux0QLqNOg==&amp;ch=XXJcD5mROGlwqReaElrjPtvAn9xVgBBKTuyvMzTv5y7JWmM73O6DD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20.rs6.net/tn.jsp?f=001NKO_PJGqAjc_-Yfk_IsNWvJNBaaAnugaNY_FmOyZuBPxG81sx5GhxdKkDnGE47clpUA5atGUk3pPg6HkA5GUCg32KuqXbe2zDK4Eqj7EgmXu2v1FQdkibI_6xzEyKB1HyP1ZSgZhb8CU4pmfhf-2snwQ4WnczcAp&amp;c=7r3c0YQOA04ce6nUOaUAbxQR0nQvj7122Y2upnkQZYLfsaY8LPj1dw==&amp;ch=I5JUwfD9tyL86eWw6nrTjBDmlDXwX3xC5yMCSCcszZbT0j35kyQJ5w==" TargetMode="External"/><Relationship Id="rId2" Type="http://schemas.openxmlformats.org/officeDocument/2006/relationships/hyperlink" Target="http://r20.rs6.net/tn.jsp?f=001NKO_PJGqAjc_-Yfk_IsNWvJNBaaAnugaNY_FmOyZuBPxG81sx5GhxcSU40RKwsKrATSeptHPjyN1Ewubg48xnzVTsM6Jv2ZRMoi3oWbtY_4tTP_H3p919gVpKsqxbF7PWdqBl2Yhr37I2aMWt_SYImQEaTzoCa0i6xTfCvVNumDxBjNNy6WCKA==&amp;c=7r3c0YQOA04ce6nUOaUAbxQR0nQvj7122Y2upnkQZYLfsaY8LPj1dw==&amp;ch=I5JUwfD9tyL86eWw6nrTjBDmlDXwX3xC5yMCSCcszZbT0j35kyQJ5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lestore.scouting.org/filestore/HealthSafety/pdf/680-693.pdf"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r20.rs6.net/tn.jsp?f=0017ugjoyYvqdij_MfQxCD8na0ctcxNZHa8_IWQjGJXHON7GAtj_IS4823SHv16OUQDIxMCD2NlLMmM8Dp7gQZVpAlEIR28K4oRMfNQT2FUQ8o_9kZpcdIeHTY6Xq-ACGbZGxuIk-QOstahM4EqfILjpDafXwS6xSVOlPKgvGcf67QiRXVAgmRG3ELV-4RSoU2JXRve6ETcZ2dn4pWULLLM-QL0ez6Qq5T8N3MxmTHxBR6c4yBqDpOZE9dUc8jZH6TmOKBp46-HI-7fuuo2dMETSE9IPiXUZhh93GSas1IIfJF5dLheKglQTIDkdhc-nVgnj_BrRI3ZSGTiz8wtt2_hTA_EaUXSis534RuvzqrupAsRGTQ8gkER5Ey987qMMeXYJsjenclGh0WvakzrKJ7ujx0qTiqxkBG1SVt2ekKGteUISC4lbn6-zvXHsKhXTluuV2Jdz6nD3i_eCJdUUyNYuA==&amp;c=_Y13NcG33_XT_kV_m52I2H62McMiEB0jfH2YYFSuW9WEUux0QLqNOg==&amp;ch=XXJcD5mROGlwqReaElrjPtvAn9xVgBBKTuyvMzTv5y7JWmM73O6DD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ervsafe.com/ServSafe-Food-Handler/Get-Certifi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 name="Rectangle 12">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D916A7-E1D9-45DA-AD86-1F06F373F1EA}"/>
              </a:ext>
            </a:extLst>
          </p:cNvPr>
          <p:cNvSpPr>
            <a:spLocks noGrp="1"/>
          </p:cNvSpPr>
          <p:nvPr>
            <p:ph type="ctrTitle"/>
          </p:nvPr>
        </p:nvSpPr>
        <p:spPr>
          <a:xfrm>
            <a:off x="0" y="500063"/>
            <a:ext cx="12191999" cy="1640804"/>
          </a:xfrm>
        </p:spPr>
        <p:txBody>
          <a:bodyPr anchor="ctr">
            <a:noAutofit/>
          </a:bodyPr>
          <a:lstStyle/>
          <a:p>
            <a:pPr algn="ctr"/>
            <a:r>
              <a:rPr lang="en-US" sz="6600" b="1" dirty="0">
                <a:solidFill>
                  <a:srgbClr val="FFFFFF"/>
                </a:solidFill>
              </a:rPr>
              <a:t>Getting Back to Scouting</a:t>
            </a:r>
            <a:endParaRPr lang="en-US" sz="6600" dirty="0">
              <a:solidFill>
                <a:srgbClr val="FFFFFF"/>
              </a:solidFill>
            </a:endParaRPr>
          </a:p>
        </p:txBody>
      </p:sp>
      <p:pic>
        <p:nvPicPr>
          <p:cNvPr id="16" name="Picture 15" descr="Text&#10;&#10;Description automatically generated">
            <a:extLst>
              <a:ext uri="{FF2B5EF4-FFF2-40B4-BE49-F238E27FC236}">
                <a16:creationId xmlns:a16="http://schemas.microsoft.com/office/drawing/2014/main" id="{997C145E-E894-1A48-8337-2FCEAD1F3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912" y="4757487"/>
            <a:ext cx="6477000" cy="1968500"/>
          </a:xfrm>
          <a:prstGeom prst="rect">
            <a:avLst/>
          </a:prstGeom>
        </p:spPr>
      </p:pic>
      <p:sp>
        <p:nvSpPr>
          <p:cNvPr id="17" name="TextBox 16">
            <a:extLst>
              <a:ext uri="{FF2B5EF4-FFF2-40B4-BE49-F238E27FC236}">
                <a16:creationId xmlns:a16="http://schemas.microsoft.com/office/drawing/2014/main" id="{147DE4A8-1E92-884C-93C6-31ECD52044F2}"/>
              </a:ext>
            </a:extLst>
          </p:cNvPr>
          <p:cNvSpPr txBox="1"/>
          <p:nvPr/>
        </p:nvSpPr>
        <p:spPr>
          <a:xfrm>
            <a:off x="0" y="1871663"/>
            <a:ext cx="12192000" cy="1815882"/>
          </a:xfrm>
          <a:prstGeom prst="rect">
            <a:avLst/>
          </a:prstGeom>
          <a:noFill/>
        </p:spPr>
        <p:txBody>
          <a:bodyPr wrap="square" rtlCol="0">
            <a:spAutoFit/>
          </a:bodyPr>
          <a:lstStyle/>
          <a:p>
            <a:pPr algn="ctr"/>
            <a:r>
              <a:rPr lang="en-US" sz="2400" b="1" dirty="0">
                <a:solidFill>
                  <a:schemeClr val="bg1"/>
                </a:solidFill>
              </a:rPr>
              <a:t>November 21, 2020</a:t>
            </a:r>
          </a:p>
          <a:p>
            <a:pPr algn="ctr"/>
            <a:endParaRPr lang="en-US" sz="2400" b="1" dirty="0">
              <a:solidFill>
                <a:schemeClr val="bg1"/>
              </a:solidFill>
            </a:endParaRPr>
          </a:p>
          <a:p>
            <a:pPr algn="ctr"/>
            <a:r>
              <a:rPr lang="en-US" sz="1600" b="1" dirty="0">
                <a:solidFill>
                  <a:schemeClr val="bg1"/>
                </a:solidFill>
              </a:rPr>
              <a:t>Jake Brown</a:t>
            </a:r>
          </a:p>
          <a:p>
            <a:pPr algn="ctr"/>
            <a:r>
              <a:rPr lang="en-US" sz="1600" b="1" dirty="0">
                <a:solidFill>
                  <a:schemeClr val="bg1"/>
                </a:solidFill>
              </a:rPr>
              <a:t>Unit Serving Executive</a:t>
            </a:r>
          </a:p>
          <a:p>
            <a:pPr algn="ctr"/>
            <a:r>
              <a:rPr lang="en-US" sz="1600" b="1" dirty="0">
                <a:solidFill>
                  <a:schemeClr val="bg1"/>
                </a:solidFill>
              </a:rPr>
              <a:t>Cub Scout Service Area 1, of</a:t>
            </a:r>
          </a:p>
          <a:p>
            <a:pPr algn="ctr"/>
            <a:r>
              <a:rPr lang="en-US" sz="1600" b="1" dirty="0">
                <a:solidFill>
                  <a:schemeClr val="bg1"/>
                </a:solidFill>
              </a:rPr>
              <a:t>Lorain, Erie, and Huron counties</a:t>
            </a:r>
          </a:p>
        </p:txBody>
      </p:sp>
    </p:spTree>
    <p:extLst>
      <p:ext uri="{BB962C8B-B14F-4D97-AF65-F5344CB8AC3E}">
        <p14:creationId xmlns:p14="http://schemas.microsoft.com/office/powerpoint/2010/main" val="2048331681"/>
      </p:ext>
    </p:extLst>
  </p:cSld>
  <p:clrMapOvr>
    <a:masterClrMapping/>
  </p:clrMapOvr>
  <mc:AlternateContent xmlns:mc="http://schemas.openxmlformats.org/markup-compatibility/2006" xmlns:p14="http://schemas.microsoft.com/office/powerpoint/2010/main">
    <mc:Choice Requires="p14">
      <p:transition spd="slow" p14:dur="2000" advTm="2255"/>
    </mc:Choice>
    <mc:Fallback xmlns="">
      <p:transition spd="slow" advTm="22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FFDC-D576-294A-9E1F-B19815F0CFF6}"/>
              </a:ext>
            </a:extLst>
          </p:cNvPr>
          <p:cNvSpPr>
            <a:spLocks noGrp="1"/>
          </p:cNvSpPr>
          <p:nvPr>
            <p:ph type="title"/>
          </p:nvPr>
        </p:nvSpPr>
        <p:spPr/>
        <p:txBody>
          <a:bodyPr/>
          <a:lstStyle/>
          <a:p>
            <a:r>
              <a:rPr lang="en-US" dirty="0"/>
              <a:t>Meals, cont’d</a:t>
            </a:r>
          </a:p>
        </p:txBody>
      </p:sp>
      <p:sp>
        <p:nvSpPr>
          <p:cNvPr id="3" name="Content Placeholder 2">
            <a:extLst>
              <a:ext uri="{FF2B5EF4-FFF2-40B4-BE49-F238E27FC236}">
                <a16:creationId xmlns:a16="http://schemas.microsoft.com/office/drawing/2014/main" id="{9EBE72B0-6AC4-FE49-A129-4259DA554B7F}"/>
              </a:ext>
            </a:extLst>
          </p:cNvPr>
          <p:cNvSpPr>
            <a:spLocks noGrp="1"/>
          </p:cNvSpPr>
          <p:nvPr>
            <p:ph idx="1"/>
          </p:nvPr>
        </p:nvSpPr>
        <p:spPr/>
        <p:txBody>
          <a:bodyPr/>
          <a:lstStyle/>
          <a:p>
            <a:pPr marL="0" indent="0">
              <a:buNone/>
            </a:pPr>
            <a:r>
              <a:rPr lang="en-US" dirty="0">
                <a:solidFill>
                  <a:schemeClr val="tx1"/>
                </a:solidFill>
              </a:rPr>
              <a:t>Specifically, we mean </a:t>
            </a:r>
            <a:r>
              <a:rPr lang="en-US" dirty="0" err="1">
                <a:solidFill>
                  <a:schemeClr val="tx1"/>
                </a:solidFill>
              </a:rPr>
              <a:t>ServSafe</a:t>
            </a:r>
            <a:r>
              <a:rPr lang="en-US" dirty="0">
                <a:solidFill>
                  <a:schemeClr val="tx1"/>
                </a:solidFill>
              </a:rPr>
              <a:t> Food Handler trained and certified</a:t>
            </a:r>
          </a:p>
          <a:p>
            <a:pPr marL="0" indent="0">
              <a:buNone/>
            </a:pPr>
            <a:r>
              <a:rPr lang="en-US" dirty="0">
                <a:solidFill>
                  <a:schemeClr val="tx1"/>
                </a:solidFill>
              </a:rPr>
              <a:t>	$22.00 and 90 minutes of online training</a:t>
            </a:r>
          </a:p>
          <a:p>
            <a:pPr marL="0" indent="0">
              <a:buNone/>
            </a:pPr>
            <a:endParaRPr lang="en-US" dirty="0">
              <a:solidFill>
                <a:schemeClr val="tx1"/>
              </a:solidFill>
            </a:endParaRPr>
          </a:p>
          <a:p>
            <a:pPr marL="0" indent="0">
              <a:buNone/>
            </a:pPr>
            <a:r>
              <a:rPr lang="en-US" dirty="0">
                <a:solidFill>
                  <a:schemeClr val="tx1"/>
                </a:solidFill>
                <a:hlinkClick r:id="rId2"/>
              </a:rPr>
              <a:t>https://www.servsafe.com/access/SS/Catalog/ProductDetail/SSOHPIC1EONL</a:t>
            </a:r>
            <a:endParaRPr lang="en-US"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3475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7D0D-246E-BC43-A75D-C0BA2C93AAE5}"/>
              </a:ext>
            </a:extLst>
          </p:cNvPr>
          <p:cNvSpPr>
            <a:spLocks noGrp="1"/>
          </p:cNvSpPr>
          <p:nvPr>
            <p:ph type="title"/>
          </p:nvPr>
        </p:nvSpPr>
        <p:spPr/>
        <p:txBody>
          <a:bodyPr/>
          <a:lstStyle/>
          <a:p>
            <a:r>
              <a:rPr lang="en-US" dirty="0"/>
              <a:t>Camping:</a:t>
            </a:r>
          </a:p>
        </p:txBody>
      </p:sp>
      <p:sp>
        <p:nvSpPr>
          <p:cNvPr id="3" name="Content Placeholder 2">
            <a:extLst>
              <a:ext uri="{FF2B5EF4-FFF2-40B4-BE49-F238E27FC236}">
                <a16:creationId xmlns:a16="http://schemas.microsoft.com/office/drawing/2014/main" id="{F50194DD-5D7C-F542-AE20-2D21EEDA4164}"/>
              </a:ext>
            </a:extLst>
          </p:cNvPr>
          <p:cNvSpPr>
            <a:spLocks noGrp="1"/>
          </p:cNvSpPr>
          <p:nvPr>
            <p:ph idx="1"/>
          </p:nvPr>
        </p:nvSpPr>
        <p:spPr>
          <a:xfrm>
            <a:off x="168166" y="2301766"/>
            <a:ext cx="11939751" cy="4477406"/>
          </a:xfrm>
        </p:spPr>
        <p:txBody>
          <a:bodyPr>
            <a:normAutofit fontScale="92500" lnSpcReduction="20000"/>
          </a:bodyPr>
          <a:lstStyle/>
          <a:p>
            <a:r>
              <a:rPr lang="en-US" dirty="0"/>
              <a:t>LEC’s full camping guidelines including the temperature and prescreening questionnaire can be found here: </a:t>
            </a:r>
            <a:r>
              <a:rPr lang="en-US" u="sng" dirty="0">
                <a:solidFill>
                  <a:srgbClr val="0070C0"/>
                </a:solidFill>
                <a:hlinkClick r:id="rId2">
                  <a:extLst>
                    <a:ext uri="{A12FA001-AC4F-418D-AE19-62706E023703}">
                      <ahyp:hlinkClr xmlns:ahyp="http://schemas.microsoft.com/office/drawing/2018/hyperlinkcolor" val="tx"/>
                    </a:ext>
                  </a:extLst>
                </a:hlinkClick>
              </a:rPr>
              <a:t>https://lecbsa.org/news/2020/7/30/weekend-camping-procedures</a:t>
            </a:r>
            <a:endParaRPr lang="en-US" dirty="0">
              <a:solidFill>
                <a:srgbClr val="0070C0"/>
              </a:solidFill>
            </a:endParaRPr>
          </a:p>
          <a:p>
            <a:r>
              <a:rPr lang="en-US" dirty="0"/>
              <a:t>Weekend camping is limited to BSA properties operating under a resident camp license from their local health department. </a:t>
            </a:r>
          </a:p>
          <a:p>
            <a:pPr lvl="1"/>
            <a:r>
              <a:rPr lang="en-US" dirty="0"/>
              <a:t>Firelands, Beaumont, or any other BSA resident camp property that has been given permission to operate by their local health department. </a:t>
            </a:r>
          </a:p>
          <a:p>
            <a:r>
              <a:rPr lang="en-US" b="1" dirty="0"/>
              <a:t>At the present time, there are no procedures for units to camp on non-BSA resident camp properties. This includes non-campground facilities such as private property and property owned by the chartered organization.</a:t>
            </a:r>
            <a:endParaRPr lang="en-US" dirty="0"/>
          </a:p>
          <a:p>
            <a:r>
              <a:rPr lang="en-US" dirty="0"/>
              <a:t>Camping and activities are permitted for Scouts living in counties at alert levels 1, 2, or 3. </a:t>
            </a:r>
          </a:p>
          <a:p>
            <a:r>
              <a:rPr lang="en-US" b="1" dirty="0"/>
              <a:t>If your unit’s county is level 4, participating in camping and activities at a Lake Erie Council camp is prohibited.</a:t>
            </a:r>
            <a:endParaRPr lang="en-US" dirty="0"/>
          </a:p>
          <a:p>
            <a:r>
              <a:rPr lang="en-US" dirty="0"/>
              <a:t>If Lorain (Firelands) or Ashtabula (Beaumont) County are at a level 4 alert level, each respective camp will be closed for the duration of the time at alert level 4.</a:t>
            </a:r>
          </a:p>
          <a:p>
            <a:r>
              <a:rPr lang="en-US" u="sng" dirty="0"/>
              <a:t>Units who choose to camp independently when it is not permitted by the State, will not be covered by liability insurance that normally covers leaders, and the supplemental health insurance that covers leaders and Scouts will not be in effect during those camping activities.</a:t>
            </a:r>
            <a:endParaRPr lang="en-US" dirty="0"/>
          </a:p>
          <a:p>
            <a:endParaRPr lang="en-US" dirty="0"/>
          </a:p>
        </p:txBody>
      </p:sp>
    </p:spTree>
    <p:extLst>
      <p:ext uri="{BB962C8B-B14F-4D97-AF65-F5344CB8AC3E}">
        <p14:creationId xmlns:p14="http://schemas.microsoft.com/office/powerpoint/2010/main" val="72075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FC3B-FBA9-1F4A-A4E2-6F780D007BE1}"/>
              </a:ext>
            </a:extLst>
          </p:cNvPr>
          <p:cNvSpPr>
            <a:spLocks noGrp="1"/>
          </p:cNvSpPr>
          <p:nvPr>
            <p:ph type="title"/>
          </p:nvPr>
        </p:nvSpPr>
        <p:spPr/>
        <p:txBody>
          <a:bodyPr/>
          <a:lstStyle/>
          <a:p>
            <a:r>
              <a:rPr lang="en-US" dirty="0"/>
              <a:t>In addition…</a:t>
            </a:r>
          </a:p>
        </p:txBody>
      </p:sp>
      <p:sp>
        <p:nvSpPr>
          <p:cNvPr id="3" name="Content Placeholder 2">
            <a:extLst>
              <a:ext uri="{FF2B5EF4-FFF2-40B4-BE49-F238E27FC236}">
                <a16:creationId xmlns:a16="http://schemas.microsoft.com/office/drawing/2014/main" id="{255C5557-49D7-424D-A122-22BA7F4769D5}"/>
              </a:ext>
            </a:extLst>
          </p:cNvPr>
          <p:cNvSpPr>
            <a:spLocks noGrp="1"/>
          </p:cNvSpPr>
          <p:nvPr>
            <p:ph idx="1"/>
          </p:nvPr>
        </p:nvSpPr>
        <p:spPr/>
        <p:txBody>
          <a:bodyPr/>
          <a:lstStyle/>
          <a:p>
            <a:r>
              <a:rPr lang="en-US" dirty="0"/>
              <a:t>Overnight Curfew = No Scouting activities during curfew</a:t>
            </a:r>
          </a:p>
          <a:p>
            <a:r>
              <a:rPr lang="en-US" dirty="0"/>
              <a:t>Beaumont and Firelands closed for overnight camping until lifted</a:t>
            </a:r>
          </a:p>
          <a:p>
            <a:pPr lvl="1"/>
            <a:r>
              <a:rPr lang="en-US" dirty="0"/>
              <a:t>Camps will operate if possible for day events, like Holidays @ Firelands</a:t>
            </a:r>
          </a:p>
          <a:p>
            <a:r>
              <a:rPr lang="en-US" dirty="0"/>
              <a:t>Firelands may also close if Lorain County turns purple</a:t>
            </a:r>
          </a:p>
          <a:p>
            <a:pPr lvl="1"/>
            <a:r>
              <a:rPr lang="en-US" dirty="0"/>
              <a:t>Currently Red w/ star</a:t>
            </a:r>
          </a:p>
        </p:txBody>
      </p:sp>
    </p:spTree>
    <p:extLst>
      <p:ext uri="{BB962C8B-B14F-4D97-AF65-F5344CB8AC3E}">
        <p14:creationId xmlns:p14="http://schemas.microsoft.com/office/powerpoint/2010/main" val="104119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9459-00AC-0148-8085-858A7CD50C98}"/>
              </a:ext>
            </a:extLst>
          </p:cNvPr>
          <p:cNvSpPr>
            <a:spLocks noGrp="1"/>
          </p:cNvSpPr>
          <p:nvPr>
            <p:ph type="title"/>
          </p:nvPr>
        </p:nvSpPr>
        <p:spPr/>
        <p:txBody>
          <a:bodyPr/>
          <a:lstStyle/>
          <a:p>
            <a:r>
              <a:rPr lang="en-US" dirty="0"/>
              <a:t>Unit Funding</a:t>
            </a:r>
          </a:p>
        </p:txBody>
      </p:sp>
      <p:sp>
        <p:nvSpPr>
          <p:cNvPr id="3" name="Content Placeholder 2">
            <a:extLst>
              <a:ext uri="{FF2B5EF4-FFF2-40B4-BE49-F238E27FC236}">
                <a16:creationId xmlns:a16="http://schemas.microsoft.com/office/drawing/2014/main" id="{0C1173FD-1620-4C46-AF14-FBA9B297BD98}"/>
              </a:ext>
            </a:extLst>
          </p:cNvPr>
          <p:cNvSpPr>
            <a:spLocks noGrp="1"/>
          </p:cNvSpPr>
          <p:nvPr>
            <p:ph idx="1"/>
          </p:nvPr>
        </p:nvSpPr>
        <p:spPr/>
        <p:txBody>
          <a:bodyPr/>
          <a:lstStyle/>
          <a:p>
            <a:r>
              <a:rPr lang="en-US" dirty="0"/>
              <a:t>The Lake Erie Council Unit Funding Specialists have developed Unit Funding Guidelines to help units fundraise during COVID-19. These can be found </a:t>
            </a:r>
            <a:r>
              <a:rPr lang="en-US" u="sng" dirty="0">
                <a:solidFill>
                  <a:srgbClr val="0070C0"/>
                </a:solidFill>
                <a:hlinkClick r:id="rId2">
                  <a:extLst>
                    <a:ext uri="{A12FA001-AC4F-418D-AE19-62706E023703}">
                      <ahyp:hlinkClr xmlns:ahyp="http://schemas.microsoft.com/office/drawing/2018/hyperlinkcolor" val="tx"/>
                    </a:ext>
                  </a:extLst>
                </a:hlinkClick>
              </a:rPr>
              <a:t>here</a:t>
            </a:r>
            <a:r>
              <a:rPr lang="en-US" dirty="0"/>
              <a:t>.  </a:t>
            </a:r>
          </a:p>
          <a:p>
            <a:r>
              <a:rPr lang="en-US" dirty="0"/>
              <a:t>All fundraisers outside of Scout’s Own and Popcorn are subject to approval (Unit Money Earning Application)</a:t>
            </a:r>
          </a:p>
          <a:p>
            <a:pPr lvl="1"/>
            <a:r>
              <a:rPr lang="en-US" dirty="0"/>
              <a:t>Turn into your Service Area Unit Funding Specialist, or your Unit Serving Executive</a:t>
            </a:r>
          </a:p>
          <a:p>
            <a:pPr marL="0" indent="0">
              <a:buNone/>
            </a:pPr>
            <a:endParaRPr lang="en-US" dirty="0"/>
          </a:p>
        </p:txBody>
      </p:sp>
    </p:spTree>
    <p:extLst>
      <p:ext uri="{BB962C8B-B14F-4D97-AF65-F5344CB8AC3E}">
        <p14:creationId xmlns:p14="http://schemas.microsoft.com/office/powerpoint/2010/main" val="207418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0C8F74-B980-304C-A3D0-FCA1649286FC}"/>
              </a:ext>
            </a:extLst>
          </p:cNvPr>
          <p:cNvSpPr txBox="1"/>
          <p:nvPr/>
        </p:nvSpPr>
        <p:spPr>
          <a:xfrm>
            <a:off x="1418896" y="2105561"/>
            <a:ext cx="9354207" cy="1323439"/>
          </a:xfrm>
          <a:prstGeom prst="rect">
            <a:avLst/>
          </a:prstGeom>
          <a:noFill/>
        </p:spPr>
        <p:txBody>
          <a:bodyPr wrap="square" rtlCol="0">
            <a:spAutoFit/>
          </a:bodyPr>
          <a:lstStyle/>
          <a:p>
            <a:pPr algn="ctr"/>
            <a:r>
              <a:rPr lang="en-US" sz="8000" dirty="0"/>
              <a:t>Questions?</a:t>
            </a:r>
          </a:p>
        </p:txBody>
      </p:sp>
    </p:spTree>
    <p:extLst>
      <p:ext uri="{BB962C8B-B14F-4D97-AF65-F5344CB8AC3E}">
        <p14:creationId xmlns:p14="http://schemas.microsoft.com/office/powerpoint/2010/main" val="25542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6BBE-9646-0943-A11B-A3B1EC0B4624}"/>
              </a:ext>
            </a:extLst>
          </p:cNvPr>
          <p:cNvSpPr>
            <a:spLocks noGrp="1"/>
          </p:cNvSpPr>
          <p:nvPr>
            <p:ph type="title"/>
          </p:nvPr>
        </p:nvSpPr>
        <p:spPr/>
        <p:txBody>
          <a:bodyPr/>
          <a:lstStyle/>
          <a:p>
            <a:r>
              <a:rPr lang="en-US" dirty="0"/>
              <a:t>Den Meetings</a:t>
            </a:r>
          </a:p>
        </p:txBody>
      </p:sp>
      <p:sp>
        <p:nvSpPr>
          <p:cNvPr id="3" name="Content Placeholder 2">
            <a:extLst>
              <a:ext uri="{FF2B5EF4-FFF2-40B4-BE49-F238E27FC236}">
                <a16:creationId xmlns:a16="http://schemas.microsoft.com/office/drawing/2014/main" id="{03A9CEF4-6501-164A-868E-205E82AA8BC4}"/>
              </a:ext>
            </a:extLst>
          </p:cNvPr>
          <p:cNvSpPr>
            <a:spLocks noGrp="1"/>
          </p:cNvSpPr>
          <p:nvPr>
            <p:ph idx="1"/>
          </p:nvPr>
        </p:nvSpPr>
        <p:spPr/>
        <p:txBody>
          <a:bodyPr/>
          <a:lstStyle/>
          <a:p>
            <a:r>
              <a:rPr lang="en-US" dirty="0"/>
              <a:t>The Lake Erie Council has created Den Meeting resources to help your packs have fun meetings this fall. Whether you choose to meet in-person or virtually, our Cub Scout Virtual Adventures Kit and Meetings are a great resource to use. To purchase your kits, please go to </a:t>
            </a:r>
            <a:r>
              <a:rPr lang="en-US" u="sng" dirty="0">
                <a:hlinkClick r:id="rId2"/>
              </a:rPr>
              <a:t>https://scoutingevent.com/440-CSvirtualadventures</a:t>
            </a:r>
            <a:r>
              <a:rPr lang="en-US" dirty="0"/>
              <a:t>.</a:t>
            </a:r>
          </a:p>
          <a:p>
            <a:r>
              <a:rPr lang="en-US" dirty="0"/>
              <a:t>$25/month/Scout</a:t>
            </a:r>
          </a:p>
          <a:p>
            <a:r>
              <a:rPr lang="en-US" dirty="0"/>
              <a:t>Recordings from the Spring for den meetings are still available on the Council website.</a:t>
            </a:r>
          </a:p>
        </p:txBody>
      </p:sp>
    </p:spTree>
    <p:extLst>
      <p:ext uri="{BB962C8B-B14F-4D97-AF65-F5344CB8AC3E}">
        <p14:creationId xmlns:p14="http://schemas.microsoft.com/office/powerpoint/2010/main" val="9117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6965-CE20-4640-B9B4-1F83CE96B729}"/>
              </a:ext>
            </a:extLst>
          </p:cNvPr>
          <p:cNvSpPr>
            <a:spLocks noGrp="1"/>
          </p:cNvSpPr>
          <p:nvPr>
            <p:ph type="title"/>
          </p:nvPr>
        </p:nvSpPr>
        <p:spPr/>
        <p:txBody>
          <a:bodyPr/>
          <a:lstStyle/>
          <a:p>
            <a:r>
              <a:rPr lang="en-US" dirty="0"/>
              <a:t>Brainstorm: 10 minutes</a:t>
            </a:r>
          </a:p>
        </p:txBody>
      </p:sp>
      <p:sp>
        <p:nvSpPr>
          <p:cNvPr id="4" name="Content Placeholder 3">
            <a:extLst>
              <a:ext uri="{FF2B5EF4-FFF2-40B4-BE49-F238E27FC236}">
                <a16:creationId xmlns:a16="http://schemas.microsoft.com/office/drawing/2014/main" id="{ACC560F2-F3EE-444A-9BF1-50260D55C70F}"/>
              </a:ext>
            </a:extLst>
          </p:cNvPr>
          <p:cNvSpPr>
            <a:spLocks noGrp="1"/>
          </p:cNvSpPr>
          <p:nvPr>
            <p:ph sz="half" idx="2"/>
          </p:nvPr>
        </p:nvSpPr>
        <p:spPr>
          <a:xfrm>
            <a:off x="1154954" y="2417380"/>
            <a:ext cx="9754784" cy="3602422"/>
          </a:xfrm>
        </p:spPr>
        <p:txBody>
          <a:bodyPr/>
          <a:lstStyle/>
          <a:p>
            <a:pPr>
              <a:buFont typeface="+mj-lt"/>
              <a:buAutoNum type="arabicPeriod"/>
            </a:pPr>
            <a:r>
              <a:rPr lang="en-US" dirty="0"/>
              <a:t>Split you into groups</a:t>
            </a:r>
          </a:p>
          <a:p>
            <a:pPr>
              <a:buFont typeface="+mj-lt"/>
              <a:buAutoNum type="arabicPeriod"/>
            </a:pPr>
            <a:r>
              <a:rPr lang="en-US" dirty="0"/>
              <a:t>Assign a scribe</a:t>
            </a:r>
          </a:p>
          <a:p>
            <a:pPr>
              <a:buFont typeface="+mj-lt"/>
              <a:buAutoNum type="arabicPeriod"/>
            </a:pPr>
            <a:r>
              <a:rPr lang="en-US" dirty="0"/>
              <a:t>Introduce yourself: name, town of residence, and how long you’ve lived there</a:t>
            </a:r>
          </a:p>
          <a:p>
            <a:pPr>
              <a:buFont typeface="+mj-lt"/>
              <a:buAutoNum type="arabicPeriod"/>
            </a:pPr>
            <a:r>
              <a:rPr lang="en-US" dirty="0"/>
              <a:t>Figure out how to do your group’s activity while @ level 4</a:t>
            </a:r>
          </a:p>
        </p:txBody>
      </p:sp>
    </p:spTree>
    <p:extLst>
      <p:ext uri="{BB962C8B-B14F-4D97-AF65-F5344CB8AC3E}">
        <p14:creationId xmlns:p14="http://schemas.microsoft.com/office/powerpoint/2010/main" val="315519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47F6-AE1C-744D-8117-21FFFC282301}"/>
              </a:ext>
            </a:extLst>
          </p:cNvPr>
          <p:cNvSpPr>
            <a:spLocks noGrp="1"/>
          </p:cNvSpPr>
          <p:nvPr>
            <p:ph type="title"/>
          </p:nvPr>
        </p:nvSpPr>
        <p:spPr/>
        <p:txBody>
          <a:bodyPr/>
          <a:lstStyle/>
          <a:p>
            <a:r>
              <a:rPr lang="en-US" dirty="0"/>
              <a:t>Barriers:</a:t>
            </a:r>
          </a:p>
        </p:txBody>
      </p:sp>
      <p:sp>
        <p:nvSpPr>
          <p:cNvPr id="4" name="Content Placeholder 3">
            <a:extLst>
              <a:ext uri="{FF2B5EF4-FFF2-40B4-BE49-F238E27FC236}">
                <a16:creationId xmlns:a16="http://schemas.microsoft.com/office/drawing/2014/main" id="{C9F47678-A8D2-AC44-A242-CE7418079E5F}"/>
              </a:ext>
            </a:extLst>
          </p:cNvPr>
          <p:cNvSpPr>
            <a:spLocks noGrp="1"/>
          </p:cNvSpPr>
          <p:nvPr>
            <p:ph sz="half" idx="2"/>
          </p:nvPr>
        </p:nvSpPr>
        <p:spPr>
          <a:xfrm>
            <a:off x="1154954" y="2511972"/>
            <a:ext cx="10437956" cy="3507829"/>
          </a:xfrm>
        </p:spPr>
        <p:txBody>
          <a:bodyPr>
            <a:normAutofit lnSpcReduction="10000"/>
          </a:bodyPr>
          <a:lstStyle/>
          <a:p>
            <a:pPr marL="0" indent="0">
              <a:buNone/>
            </a:pPr>
            <a:r>
              <a:rPr lang="en-US" b="1" dirty="0"/>
              <a:t>TODAY:</a:t>
            </a:r>
          </a:p>
          <a:p>
            <a:r>
              <a:rPr lang="en-US" dirty="0"/>
              <a:t>Group size of 10</a:t>
            </a:r>
          </a:p>
          <a:p>
            <a:r>
              <a:rPr lang="en-US" dirty="0"/>
              <a:t>Wear masks</a:t>
            </a:r>
          </a:p>
          <a:p>
            <a:r>
              <a:rPr lang="en-US" dirty="0"/>
              <a:t>No overnight camping</a:t>
            </a:r>
          </a:p>
          <a:p>
            <a:r>
              <a:rPr lang="en-US" dirty="0"/>
              <a:t>Food rules (no potlucks, communal only if catered or </a:t>
            </a:r>
            <a:r>
              <a:rPr lang="en-US" dirty="0" err="1"/>
              <a:t>servsafe</a:t>
            </a:r>
            <a:r>
              <a:rPr lang="en-US" dirty="0"/>
              <a:t>)</a:t>
            </a:r>
          </a:p>
          <a:p>
            <a:r>
              <a:rPr lang="en-US" dirty="0"/>
              <a:t>2-week temp checks</a:t>
            </a:r>
          </a:p>
          <a:p>
            <a:r>
              <a:rPr lang="en-US" dirty="0"/>
              <a:t>Engage Scouts who are and aren’t present</a:t>
            </a:r>
          </a:p>
          <a:p>
            <a:pPr marL="0" indent="0">
              <a:buNone/>
            </a:pPr>
            <a:r>
              <a:rPr lang="en-US" b="1" dirty="0"/>
              <a:t>TOMORROW:</a:t>
            </a:r>
          </a:p>
          <a:p>
            <a:r>
              <a:rPr lang="en-US" dirty="0"/>
              <a:t>No in-person meetings</a:t>
            </a:r>
          </a:p>
          <a:p>
            <a:pPr marL="0" indent="0">
              <a:buNone/>
            </a:pPr>
            <a:endParaRPr lang="en-US" dirty="0"/>
          </a:p>
        </p:txBody>
      </p:sp>
    </p:spTree>
    <p:extLst>
      <p:ext uri="{BB962C8B-B14F-4D97-AF65-F5344CB8AC3E}">
        <p14:creationId xmlns:p14="http://schemas.microsoft.com/office/powerpoint/2010/main" val="41201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0C8F74-B980-304C-A3D0-FCA1649286FC}"/>
              </a:ext>
            </a:extLst>
          </p:cNvPr>
          <p:cNvSpPr txBox="1"/>
          <p:nvPr/>
        </p:nvSpPr>
        <p:spPr>
          <a:xfrm>
            <a:off x="0" y="2767280"/>
            <a:ext cx="12192000" cy="1323439"/>
          </a:xfrm>
          <a:prstGeom prst="rect">
            <a:avLst/>
          </a:prstGeom>
          <a:noFill/>
        </p:spPr>
        <p:txBody>
          <a:bodyPr wrap="square" rtlCol="0">
            <a:spAutoFit/>
          </a:bodyPr>
          <a:lstStyle/>
          <a:p>
            <a:pPr algn="ctr"/>
            <a:r>
              <a:rPr lang="en-US" sz="8000" dirty="0"/>
              <a:t>What Shall We Do?</a:t>
            </a:r>
          </a:p>
        </p:txBody>
      </p:sp>
    </p:spTree>
    <p:extLst>
      <p:ext uri="{BB962C8B-B14F-4D97-AF65-F5344CB8AC3E}">
        <p14:creationId xmlns:p14="http://schemas.microsoft.com/office/powerpoint/2010/main" val="143831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0C8F74-B980-304C-A3D0-FCA1649286FC}"/>
              </a:ext>
            </a:extLst>
          </p:cNvPr>
          <p:cNvSpPr txBox="1"/>
          <p:nvPr/>
        </p:nvSpPr>
        <p:spPr>
          <a:xfrm>
            <a:off x="0" y="2767280"/>
            <a:ext cx="12192000" cy="1323439"/>
          </a:xfrm>
          <a:prstGeom prst="rect">
            <a:avLst/>
          </a:prstGeom>
          <a:noFill/>
        </p:spPr>
        <p:txBody>
          <a:bodyPr wrap="square" rtlCol="0">
            <a:spAutoFit/>
          </a:bodyPr>
          <a:lstStyle/>
          <a:p>
            <a:pPr algn="ctr"/>
            <a:r>
              <a:rPr lang="en-US" sz="8000" dirty="0"/>
              <a:t>Solutions:</a:t>
            </a:r>
          </a:p>
        </p:txBody>
      </p:sp>
    </p:spTree>
    <p:extLst>
      <p:ext uri="{BB962C8B-B14F-4D97-AF65-F5344CB8AC3E}">
        <p14:creationId xmlns:p14="http://schemas.microsoft.com/office/powerpoint/2010/main" val="88593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FFB2-61F5-FC48-AF0E-A62F54E9ED9E}"/>
              </a:ext>
            </a:extLst>
          </p:cNvPr>
          <p:cNvSpPr>
            <a:spLocks noGrp="1"/>
          </p:cNvSpPr>
          <p:nvPr>
            <p:ph type="title"/>
          </p:nvPr>
        </p:nvSpPr>
        <p:spPr/>
        <p:txBody>
          <a:bodyPr/>
          <a:lstStyle/>
          <a:p>
            <a:r>
              <a:rPr lang="en-US" dirty="0"/>
              <a:t>First, a quick poll…</a:t>
            </a:r>
          </a:p>
        </p:txBody>
      </p:sp>
      <p:sp>
        <p:nvSpPr>
          <p:cNvPr id="3" name="Content Placeholder 2">
            <a:extLst>
              <a:ext uri="{FF2B5EF4-FFF2-40B4-BE49-F238E27FC236}">
                <a16:creationId xmlns:a16="http://schemas.microsoft.com/office/drawing/2014/main" id="{6F3699C5-4618-E946-A0DA-AC7F019EFB5F}"/>
              </a:ext>
            </a:extLst>
          </p:cNvPr>
          <p:cNvSpPr>
            <a:spLocks noGrp="1"/>
          </p:cNvSpPr>
          <p:nvPr>
            <p:ph idx="1"/>
          </p:nvPr>
        </p:nvSpPr>
        <p:spPr/>
        <p:txBody>
          <a:bodyPr/>
          <a:lstStyle/>
          <a:p>
            <a:r>
              <a:rPr lang="en-US" dirty="0"/>
              <a:t>Jake, 25 years old. How many years of scouting experience?</a:t>
            </a:r>
          </a:p>
          <a:p>
            <a:endParaRPr lang="en-US" dirty="0"/>
          </a:p>
          <a:p>
            <a:endParaRPr lang="en-US" dirty="0"/>
          </a:p>
          <a:p>
            <a:pPr marL="0" indent="0" algn="ctr">
              <a:buNone/>
            </a:pPr>
            <a:r>
              <a:rPr lang="en-US" sz="4500" b="1" dirty="0"/>
              <a:t>15</a:t>
            </a:r>
          </a:p>
        </p:txBody>
      </p:sp>
    </p:spTree>
    <p:extLst>
      <p:ext uri="{BB962C8B-B14F-4D97-AF65-F5344CB8AC3E}">
        <p14:creationId xmlns:p14="http://schemas.microsoft.com/office/powerpoint/2010/main" val="392593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D8A8-EA3C-DC47-9D88-AD0A5012DB3A}"/>
              </a:ext>
            </a:extLst>
          </p:cNvPr>
          <p:cNvSpPr>
            <a:spLocks noGrp="1"/>
          </p:cNvSpPr>
          <p:nvPr>
            <p:ph type="title"/>
          </p:nvPr>
        </p:nvSpPr>
        <p:spPr/>
        <p:txBody>
          <a:bodyPr/>
          <a:lstStyle/>
          <a:p>
            <a:r>
              <a:rPr lang="en-US" dirty="0"/>
              <a:t>Group 1 Idea</a:t>
            </a:r>
          </a:p>
        </p:txBody>
      </p:sp>
      <p:sp>
        <p:nvSpPr>
          <p:cNvPr id="3" name="Content Placeholder 2">
            <a:extLst>
              <a:ext uri="{FF2B5EF4-FFF2-40B4-BE49-F238E27FC236}">
                <a16:creationId xmlns:a16="http://schemas.microsoft.com/office/drawing/2014/main" id="{38EBEBDE-A416-C74E-8F35-C7E6E2B29E4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5061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7461-FC53-6A42-A0D3-46872923E711}"/>
              </a:ext>
            </a:extLst>
          </p:cNvPr>
          <p:cNvSpPr>
            <a:spLocks noGrp="1"/>
          </p:cNvSpPr>
          <p:nvPr>
            <p:ph type="title"/>
          </p:nvPr>
        </p:nvSpPr>
        <p:spPr/>
        <p:txBody>
          <a:bodyPr/>
          <a:lstStyle/>
          <a:p>
            <a:r>
              <a:rPr lang="en-US" dirty="0"/>
              <a:t>Group 2 Idea:</a:t>
            </a:r>
          </a:p>
        </p:txBody>
      </p:sp>
      <p:sp>
        <p:nvSpPr>
          <p:cNvPr id="3" name="Content Placeholder 2">
            <a:extLst>
              <a:ext uri="{FF2B5EF4-FFF2-40B4-BE49-F238E27FC236}">
                <a16:creationId xmlns:a16="http://schemas.microsoft.com/office/drawing/2014/main" id="{105AB217-1E1B-AF49-B7F4-BED9C051A9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6985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5C73-5FF3-EC4B-A41E-812322529C7F}"/>
              </a:ext>
            </a:extLst>
          </p:cNvPr>
          <p:cNvSpPr>
            <a:spLocks noGrp="1"/>
          </p:cNvSpPr>
          <p:nvPr>
            <p:ph type="title"/>
          </p:nvPr>
        </p:nvSpPr>
        <p:spPr/>
        <p:txBody>
          <a:bodyPr/>
          <a:lstStyle/>
          <a:p>
            <a:r>
              <a:rPr lang="en-US" dirty="0"/>
              <a:t>How many for the group??</a:t>
            </a:r>
          </a:p>
        </p:txBody>
      </p:sp>
      <p:sp>
        <p:nvSpPr>
          <p:cNvPr id="3" name="Content Placeholder 2">
            <a:extLst>
              <a:ext uri="{FF2B5EF4-FFF2-40B4-BE49-F238E27FC236}">
                <a16:creationId xmlns:a16="http://schemas.microsoft.com/office/drawing/2014/main" id="{0F6C0A0D-60F9-2144-AE78-4F34701DE69D}"/>
              </a:ext>
            </a:extLst>
          </p:cNvPr>
          <p:cNvSpPr>
            <a:spLocks noGrp="1"/>
          </p:cNvSpPr>
          <p:nvPr>
            <p:ph idx="1"/>
          </p:nvPr>
        </p:nvSpPr>
        <p:spPr/>
        <p:txBody>
          <a:bodyPr>
            <a:normAutofit/>
          </a:bodyPr>
          <a:lstStyle/>
          <a:p>
            <a:pPr marL="0" indent="0">
              <a:buNone/>
            </a:pPr>
            <a:r>
              <a:rPr lang="en-US" sz="2400" dirty="0"/>
              <a:t>15+…</a:t>
            </a:r>
          </a:p>
        </p:txBody>
      </p:sp>
    </p:spTree>
    <p:extLst>
      <p:ext uri="{BB962C8B-B14F-4D97-AF65-F5344CB8AC3E}">
        <p14:creationId xmlns:p14="http://schemas.microsoft.com/office/powerpoint/2010/main" val="230059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F325-4E96-4CCD-AED7-5300A0AA4CCA}"/>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A8BA115A-372A-4EFC-9C75-33C8EB6FA447}"/>
              </a:ext>
            </a:extLst>
          </p:cNvPr>
          <p:cNvSpPr>
            <a:spLocks noGrp="1"/>
          </p:cNvSpPr>
          <p:nvPr>
            <p:ph idx="1"/>
          </p:nvPr>
        </p:nvSpPr>
        <p:spPr>
          <a:xfrm>
            <a:off x="1154954" y="2671738"/>
            <a:ext cx="8825659" cy="3416300"/>
          </a:xfrm>
        </p:spPr>
        <p:txBody>
          <a:bodyPr/>
          <a:lstStyle/>
          <a:p>
            <a:r>
              <a:rPr lang="en-US" dirty="0"/>
              <a:t>To become familiar with the Council’s latest rules and regulations for unit operations during the COVID-19 pandemic</a:t>
            </a:r>
          </a:p>
          <a:p>
            <a:r>
              <a:rPr lang="en-US" dirty="0"/>
              <a:t>To recognize the potential existence of additional rules and regulations set forth by your Chartering Organization</a:t>
            </a:r>
          </a:p>
          <a:p>
            <a:r>
              <a:rPr lang="en-US" dirty="0"/>
              <a:t>To learn how to approach unit planning in a COVID environment</a:t>
            </a:r>
          </a:p>
        </p:txBody>
      </p:sp>
    </p:spTree>
    <p:extLst>
      <p:ext uri="{BB962C8B-B14F-4D97-AF65-F5344CB8AC3E}">
        <p14:creationId xmlns:p14="http://schemas.microsoft.com/office/powerpoint/2010/main" val="250081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8D1E-71D3-ED40-A99D-57B79B13182C}"/>
              </a:ext>
            </a:extLst>
          </p:cNvPr>
          <p:cNvSpPr>
            <a:spLocks noGrp="1"/>
          </p:cNvSpPr>
          <p:nvPr>
            <p:ph type="title"/>
          </p:nvPr>
        </p:nvSpPr>
        <p:spPr/>
        <p:txBody>
          <a:bodyPr/>
          <a:lstStyle/>
          <a:p>
            <a:r>
              <a:rPr lang="en-US" dirty="0"/>
              <a:t>The rules, as of 11/12:</a:t>
            </a:r>
          </a:p>
        </p:txBody>
      </p:sp>
      <p:sp>
        <p:nvSpPr>
          <p:cNvPr id="3" name="Content Placeholder 2">
            <a:extLst>
              <a:ext uri="{FF2B5EF4-FFF2-40B4-BE49-F238E27FC236}">
                <a16:creationId xmlns:a16="http://schemas.microsoft.com/office/drawing/2014/main" id="{98DB9189-141E-4942-8360-7D8E85E4A2EA}"/>
              </a:ext>
            </a:extLst>
          </p:cNvPr>
          <p:cNvSpPr>
            <a:spLocks noGrp="1"/>
          </p:cNvSpPr>
          <p:nvPr>
            <p:ph idx="1"/>
          </p:nvPr>
        </p:nvSpPr>
        <p:spPr/>
        <p:txBody>
          <a:bodyPr>
            <a:normAutofit fontScale="70000" lnSpcReduction="20000"/>
          </a:bodyPr>
          <a:lstStyle/>
          <a:p>
            <a:r>
              <a:rPr lang="en-US" dirty="0"/>
              <a:t>  </a:t>
            </a:r>
            <a:r>
              <a:rPr lang="en-US" b="1" dirty="0"/>
              <a:t>General</a:t>
            </a:r>
            <a:endParaRPr lang="en-US" dirty="0"/>
          </a:p>
          <a:p>
            <a:r>
              <a:rPr lang="en-US" dirty="0"/>
              <a:t>Follow local, state, and federal guidelines as it pertains to participation in activities. </a:t>
            </a:r>
          </a:p>
          <a:p>
            <a:r>
              <a:rPr lang="en-US" dirty="0"/>
              <a:t>Remember, your chartered organization owns your unit and may have its own policies and requirements </a:t>
            </a:r>
            <a:r>
              <a:rPr lang="en-US" b="1" dirty="0"/>
              <a:t>in addition to</a:t>
            </a:r>
            <a:r>
              <a:rPr lang="en-US" dirty="0"/>
              <a:t> local, state, and federal guidelines.  If so, you must adhere to their additional requirements. </a:t>
            </a:r>
          </a:p>
          <a:p>
            <a:r>
              <a:rPr lang="en-US" dirty="0"/>
              <a:t>Maintain social distancing and limit group sizes to 10 or fewer.</a:t>
            </a:r>
          </a:p>
          <a:p>
            <a:r>
              <a:rPr lang="en-US" dirty="0"/>
              <a:t>Sanitize the meeting area as well as the equipment used for each activity. </a:t>
            </a:r>
          </a:p>
          <a:p>
            <a:r>
              <a:rPr lang="en-US" dirty="0"/>
              <a:t>Keep attendance for both youth and adults in the event contact tracing is needed. </a:t>
            </a:r>
          </a:p>
          <a:p>
            <a:r>
              <a:rPr lang="en-US" dirty="0"/>
              <a:t>Adhere to </a:t>
            </a:r>
            <a:r>
              <a:rPr lang="en-US" u="sng" dirty="0">
                <a:hlinkClick r:id="rId2" tooltip="http://r20.rs6.net/tn.jsp?f=001NKO_PJGqAjc_-Yfk_IsNWvJNBaaAnugaNY_FmOyZuBPxG81sx5GhxcSU40RKwsKrATSeptHPjyN1Ewubg48xnzVTsM6Jv2ZRMoi3oWbtY_4tTP_H3p919gVpKsqxbF7PWdqBl2Yhr37I2aMWt_SYImQEaTzoCa0i6xTfCvVNumDxBjNNy6WCKA==&amp;c=7r3c0YQOA04ce6nUOaUAbxQR0nQvj7122Y2upnkQZYLfsaY8LPj1dw==&amp;ch=I5JUwfD9tyL86eWw6nrTjBDmlDXwX3xC5yMCSCcszZbT0j35kyQJ5w=="/>
              </a:rPr>
              <a:t>Youth Protection Policies</a:t>
            </a:r>
            <a:r>
              <a:rPr lang="en-US" dirty="0"/>
              <a:t>. </a:t>
            </a:r>
          </a:p>
          <a:p>
            <a:r>
              <a:rPr lang="en-US" dirty="0"/>
              <a:t>Ensure that hand sanitizer is available and used regularly (either supplied or each person brings their own.) </a:t>
            </a:r>
          </a:p>
          <a:p>
            <a:r>
              <a:rPr lang="en-US" dirty="0"/>
              <a:t>Encourage frequent handwashing with soap and water.</a:t>
            </a:r>
          </a:p>
          <a:p>
            <a:r>
              <a:rPr lang="en-US" dirty="0"/>
              <a:t>Additional guidance and resources can be found at </a:t>
            </a:r>
            <a:r>
              <a:rPr lang="en-US" u="sng" dirty="0">
                <a:hlinkClick r:id="rId3"/>
              </a:rPr>
              <a:t>https://www.scouting.org/coronavirus</a:t>
            </a:r>
            <a:endParaRPr lang="en-US" dirty="0"/>
          </a:p>
          <a:p>
            <a:endParaRPr lang="en-US" dirty="0"/>
          </a:p>
        </p:txBody>
      </p:sp>
    </p:spTree>
    <p:extLst>
      <p:ext uri="{BB962C8B-B14F-4D97-AF65-F5344CB8AC3E}">
        <p14:creationId xmlns:p14="http://schemas.microsoft.com/office/powerpoint/2010/main" val="97094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C78F45B-C754-6042-ACDA-FFDB7BF2CAA9}"/>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COVID-19 Plans</a:t>
            </a:r>
          </a:p>
        </p:txBody>
      </p:sp>
      <p:pic>
        <p:nvPicPr>
          <p:cNvPr id="5" name="Picture 4">
            <a:extLst>
              <a:ext uri="{FF2B5EF4-FFF2-40B4-BE49-F238E27FC236}">
                <a16:creationId xmlns:a16="http://schemas.microsoft.com/office/drawing/2014/main" id="{35DA5267-F587-D64E-AD1E-1D8F11178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894" y="-206798"/>
            <a:ext cx="5457936" cy="7063211"/>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5C69656-999E-6F46-A65C-661497EB91F9}"/>
              </a:ext>
            </a:extLst>
          </p:cNvPr>
          <p:cNvSpPr>
            <a:spLocks noGrp="1"/>
          </p:cNvSpPr>
          <p:nvPr>
            <p:ph idx="1"/>
          </p:nvPr>
        </p:nvSpPr>
        <p:spPr>
          <a:xfrm>
            <a:off x="655093" y="2120900"/>
            <a:ext cx="3633588" cy="3898900"/>
          </a:xfrm>
        </p:spPr>
        <p:txBody>
          <a:bodyPr>
            <a:normAutofit/>
          </a:bodyPr>
          <a:lstStyle/>
          <a:p>
            <a:r>
              <a:rPr lang="en-US" dirty="0">
                <a:solidFill>
                  <a:srgbClr val="FFFFFF"/>
                </a:solidFill>
              </a:rPr>
              <a:t>Units should have and share with families their chartered organization approved COVID-19 safety plan.</a:t>
            </a:r>
          </a:p>
          <a:p>
            <a:r>
              <a:rPr lang="en-US" dirty="0">
                <a:solidFill>
                  <a:srgbClr val="FFFFFF"/>
                </a:solidFill>
              </a:rPr>
              <a:t>For guidance, see </a:t>
            </a:r>
            <a:r>
              <a:rPr lang="en-US" dirty="0">
                <a:solidFill>
                  <a:srgbClr val="00B0F0"/>
                </a:solidFill>
                <a:hlinkClick r:id="rId3">
                  <a:extLst>
                    <a:ext uri="{A12FA001-AC4F-418D-AE19-62706E023703}">
                      <ahyp:hlinkClr xmlns:ahyp="http://schemas.microsoft.com/office/drawing/2018/hyperlinkcolor" val="tx"/>
                    </a:ext>
                  </a:extLst>
                </a:hlinkClick>
              </a:rPr>
              <a:t>https://filestore.scouting.org/filestore/HealthSafety/pdf/680-693.pdf</a:t>
            </a:r>
            <a:endParaRPr lang="en-US" dirty="0">
              <a:solidFill>
                <a:srgbClr val="00B0F0"/>
              </a:solidFill>
            </a:endParaRPr>
          </a:p>
          <a:p>
            <a:pPr marL="0" indent="0">
              <a:buNone/>
            </a:pPr>
            <a:endParaRPr lang="en-US" dirty="0">
              <a:solidFill>
                <a:srgbClr val="FFFFFF"/>
              </a:solidFill>
            </a:endParaRP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3596555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800A-5886-3043-BE0C-A248FA09D0B4}"/>
              </a:ext>
            </a:extLst>
          </p:cNvPr>
          <p:cNvSpPr>
            <a:spLocks noGrp="1"/>
          </p:cNvSpPr>
          <p:nvPr>
            <p:ph type="title"/>
          </p:nvPr>
        </p:nvSpPr>
        <p:spPr/>
        <p:txBody>
          <a:bodyPr/>
          <a:lstStyle/>
          <a:p>
            <a:r>
              <a:rPr lang="en-US" dirty="0"/>
              <a:t>Face Coverings</a:t>
            </a:r>
          </a:p>
        </p:txBody>
      </p:sp>
      <p:sp>
        <p:nvSpPr>
          <p:cNvPr id="3" name="Content Placeholder 2">
            <a:extLst>
              <a:ext uri="{FF2B5EF4-FFF2-40B4-BE49-F238E27FC236}">
                <a16:creationId xmlns:a16="http://schemas.microsoft.com/office/drawing/2014/main" id="{7AD4B184-E2E0-3D47-92BB-C6DF9C62FA48}"/>
              </a:ext>
            </a:extLst>
          </p:cNvPr>
          <p:cNvSpPr>
            <a:spLocks noGrp="1"/>
          </p:cNvSpPr>
          <p:nvPr>
            <p:ph idx="1"/>
          </p:nvPr>
        </p:nvSpPr>
        <p:spPr/>
        <p:txBody>
          <a:bodyPr/>
          <a:lstStyle/>
          <a:p>
            <a:r>
              <a:rPr lang="en-US" dirty="0"/>
              <a:t>Adhere to the state mandate on face coverings </a:t>
            </a:r>
            <a:r>
              <a:rPr lang="en-US" u="sng" dirty="0">
                <a:hlinkClick r:id="rId2"/>
              </a:rPr>
              <a:t>FACE COVERINGS</a:t>
            </a:r>
            <a:r>
              <a:rPr lang="en-US" dirty="0"/>
              <a:t>.</a:t>
            </a:r>
          </a:p>
          <a:p>
            <a:r>
              <a:rPr lang="en-US" dirty="0"/>
              <a:t>Again, your chartered organization owns your unit and may have its own policies and requirements </a:t>
            </a:r>
            <a:r>
              <a:rPr lang="en-US" b="1" dirty="0"/>
              <a:t>in addition to</a:t>
            </a:r>
            <a:r>
              <a:rPr lang="en-US" dirty="0"/>
              <a:t> local, state, and federal guidelines.  If so, you must adhere to their additional requirements. </a:t>
            </a:r>
          </a:p>
          <a:p>
            <a:endParaRPr lang="en-US" dirty="0"/>
          </a:p>
        </p:txBody>
      </p:sp>
    </p:spTree>
    <p:extLst>
      <p:ext uri="{BB962C8B-B14F-4D97-AF65-F5344CB8AC3E}">
        <p14:creationId xmlns:p14="http://schemas.microsoft.com/office/powerpoint/2010/main" val="83324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1309-9D10-AE45-968B-B166A8761B4E}"/>
              </a:ext>
            </a:extLst>
          </p:cNvPr>
          <p:cNvSpPr>
            <a:spLocks noGrp="1"/>
          </p:cNvSpPr>
          <p:nvPr>
            <p:ph type="title"/>
          </p:nvPr>
        </p:nvSpPr>
        <p:spPr/>
        <p:txBody>
          <a:bodyPr/>
          <a:lstStyle/>
          <a:p>
            <a:r>
              <a:rPr lang="en-US" dirty="0"/>
              <a:t>Unit Meetings</a:t>
            </a:r>
          </a:p>
        </p:txBody>
      </p:sp>
      <p:sp>
        <p:nvSpPr>
          <p:cNvPr id="3" name="Content Placeholder 2">
            <a:extLst>
              <a:ext uri="{FF2B5EF4-FFF2-40B4-BE49-F238E27FC236}">
                <a16:creationId xmlns:a16="http://schemas.microsoft.com/office/drawing/2014/main" id="{910C9B79-7357-4041-BCB5-B51EED0D23E0}"/>
              </a:ext>
            </a:extLst>
          </p:cNvPr>
          <p:cNvSpPr>
            <a:spLocks noGrp="1"/>
          </p:cNvSpPr>
          <p:nvPr>
            <p:ph idx="1"/>
          </p:nvPr>
        </p:nvSpPr>
        <p:spPr>
          <a:xfrm>
            <a:off x="1154954" y="2603500"/>
            <a:ext cx="10104449" cy="3674470"/>
          </a:xfrm>
        </p:spPr>
        <p:txBody>
          <a:bodyPr>
            <a:normAutofit/>
          </a:bodyPr>
          <a:lstStyle/>
          <a:p>
            <a:r>
              <a:rPr lang="en-US" dirty="0"/>
              <a:t>In-person Scout meetings are permitted for Scouts living in counties at alert levels 1, 2, or 3</a:t>
            </a:r>
            <a:r>
              <a:rPr lang="en-US" b="1" dirty="0"/>
              <a:t>. If your unit’s county is level 4, in-person Scout meetings are prohibited.</a:t>
            </a:r>
          </a:p>
          <a:p>
            <a:pPr lvl="1"/>
            <a:r>
              <a:rPr lang="en-US" dirty="0"/>
              <a:t>Lake and Lorain Counties COULD be there by next week…</a:t>
            </a:r>
          </a:p>
          <a:p>
            <a:r>
              <a:rPr lang="en-US" dirty="0"/>
              <a:t>Meeting outdoors is </a:t>
            </a:r>
            <a:r>
              <a:rPr lang="en-US" i="1" dirty="0"/>
              <a:t>encouraged</a:t>
            </a:r>
            <a:r>
              <a:rPr lang="en-US" dirty="0"/>
              <a:t> when available and weather permitting.</a:t>
            </a:r>
          </a:p>
          <a:p>
            <a:r>
              <a:rPr lang="en-US" dirty="0"/>
              <a:t>If the unit is still not ready to meet, we continue to encourage virtual meetings. All youth protection policies and guidelines for online meetings, including having multiple adults over the age of 21 present the entire time, must be followed. </a:t>
            </a:r>
          </a:p>
          <a:p>
            <a:r>
              <a:rPr lang="en-US" dirty="0"/>
              <a:t>If both male and female youth are on the same conferencing event, one adult of each gender must also actively participate. As a reminder, make sure youth are </a:t>
            </a:r>
            <a:r>
              <a:rPr lang="en-US" i="1" u="sng" dirty="0"/>
              <a:t>never</a:t>
            </a:r>
            <a:r>
              <a:rPr lang="en-US" dirty="0"/>
              <a:t> being recorded or filmed.</a:t>
            </a:r>
          </a:p>
          <a:p>
            <a:endParaRPr lang="en-US" dirty="0"/>
          </a:p>
        </p:txBody>
      </p:sp>
    </p:spTree>
    <p:extLst>
      <p:ext uri="{BB962C8B-B14F-4D97-AF65-F5344CB8AC3E}">
        <p14:creationId xmlns:p14="http://schemas.microsoft.com/office/powerpoint/2010/main" val="385023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9680-3FCA-0E4C-A4C7-CD9A7D9D5653}"/>
              </a:ext>
            </a:extLst>
          </p:cNvPr>
          <p:cNvSpPr>
            <a:spLocks noGrp="1"/>
          </p:cNvSpPr>
          <p:nvPr>
            <p:ph type="title"/>
          </p:nvPr>
        </p:nvSpPr>
        <p:spPr/>
        <p:txBody>
          <a:bodyPr/>
          <a:lstStyle/>
          <a:p>
            <a:r>
              <a:rPr lang="en-US" dirty="0"/>
              <a:t>Meals</a:t>
            </a:r>
          </a:p>
        </p:txBody>
      </p:sp>
      <p:sp>
        <p:nvSpPr>
          <p:cNvPr id="3" name="Content Placeholder 2">
            <a:extLst>
              <a:ext uri="{FF2B5EF4-FFF2-40B4-BE49-F238E27FC236}">
                <a16:creationId xmlns:a16="http://schemas.microsoft.com/office/drawing/2014/main" id="{1B13FF3D-BE13-E940-B885-5E25ED26A724}"/>
              </a:ext>
            </a:extLst>
          </p:cNvPr>
          <p:cNvSpPr>
            <a:spLocks noGrp="1"/>
          </p:cNvSpPr>
          <p:nvPr>
            <p:ph idx="1"/>
          </p:nvPr>
        </p:nvSpPr>
        <p:spPr>
          <a:xfrm>
            <a:off x="218364" y="2238233"/>
            <a:ext cx="11832609" cy="4462818"/>
          </a:xfrm>
        </p:spPr>
        <p:txBody>
          <a:bodyPr>
            <a:normAutofit fontScale="92500" lnSpcReduction="10000"/>
          </a:bodyPr>
          <a:lstStyle/>
          <a:p>
            <a:r>
              <a:rPr lang="en-US" dirty="0"/>
              <a:t>It is important that the unit develop dining protocols (including but not limited to):</a:t>
            </a:r>
          </a:p>
          <a:p>
            <a:pPr lvl="1"/>
            <a:r>
              <a:rPr lang="en-US" dirty="0"/>
              <a:t>No self-serve buffet meals or common water coolers.</a:t>
            </a:r>
          </a:p>
          <a:p>
            <a:pPr lvl="1"/>
            <a:r>
              <a:rPr lang="en-US" dirty="0"/>
              <a:t>Use of disposable utensils, napkins, cups, and plates.</a:t>
            </a:r>
          </a:p>
          <a:p>
            <a:pPr lvl="1"/>
            <a:r>
              <a:rPr lang="en-US" dirty="0"/>
              <a:t>Clean and disinfect eating and cooking gear after each use.</a:t>
            </a:r>
          </a:p>
          <a:p>
            <a:r>
              <a:rPr lang="en-US" dirty="0"/>
              <a:t>Families can and should bring their own food. </a:t>
            </a:r>
          </a:p>
          <a:p>
            <a:r>
              <a:rPr lang="en-US" dirty="0"/>
              <a:t>NO ”potluck” or “community” food at your events. </a:t>
            </a:r>
          </a:p>
          <a:p>
            <a:r>
              <a:rPr lang="en-US" dirty="0"/>
              <a:t>Here are some additional suggestions to consider:</a:t>
            </a:r>
          </a:p>
          <a:p>
            <a:pPr lvl="1"/>
            <a:r>
              <a:rPr lang="en-US" dirty="0"/>
              <a:t>Utilize single-serve, prepackaged foods.</a:t>
            </a:r>
          </a:p>
          <a:p>
            <a:pPr lvl="1"/>
            <a:r>
              <a:rPr lang="en-US" dirty="0"/>
              <a:t>If the unit wants to do a “community meal”, pick a person to take or find a person who has </a:t>
            </a:r>
            <a:r>
              <a:rPr lang="en-US" dirty="0" err="1"/>
              <a:t>ServSafe</a:t>
            </a:r>
            <a:r>
              <a:rPr lang="en-US" dirty="0"/>
              <a:t> training. </a:t>
            </a:r>
          </a:p>
          <a:p>
            <a:pPr lvl="2"/>
            <a:r>
              <a:rPr lang="en-US" u="sng" dirty="0">
                <a:hlinkClick r:id="rId2"/>
              </a:rPr>
              <a:t>https://www.servsafe.com/ServSafe-Food-Handler/Get-Certified</a:t>
            </a:r>
            <a:endParaRPr lang="en-US" dirty="0"/>
          </a:p>
          <a:p>
            <a:pPr lvl="1"/>
            <a:r>
              <a:rPr lang="en-US" dirty="0"/>
              <a:t>The </a:t>
            </a:r>
            <a:r>
              <a:rPr lang="en-US" dirty="0" err="1"/>
              <a:t>ServSafe</a:t>
            </a:r>
            <a:r>
              <a:rPr lang="en-US" dirty="0"/>
              <a:t> trained person can cook and coordinate the distribution of the food.</a:t>
            </a:r>
          </a:p>
          <a:p>
            <a:pPr lvl="1"/>
            <a:r>
              <a:rPr lang="en-US" dirty="0"/>
              <a:t>Choose a caterer or restaurant that could provide the meals and separate the servings appropriately.  </a:t>
            </a:r>
          </a:p>
          <a:p>
            <a:pPr lvl="1"/>
            <a:r>
              <a:rPr lang="en-US" dirty="0"/>
              <a:t>If commercial food is offered, make sure that the food is not repackaged by the unit.  </a:t>
            </a:r>
          </a:p>
          <a:p>
            <a:endParaRPr lang="en-US" dirty="0"/>
          </a:p>
        </p:txBody>
      </p:sp>
    </p:spTree>
    <p:extLst>
      <p:ext uri="{BB962C8B-B14F-4D97-AF65-F5344CB8AC3E}">
        <p14:creationId xmlns:p14="http://schemas.microsoft.com/office/powerpoint/2010/main" val="994898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1206</Words>
  <Application>Microsoft Macintosh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Getting Back to Scouting</vt:lpstr>
      <vt:lpstr>First, a quick poll…</vt:lpstr>
      <vt:lpstr>How many for the group??</vt:lpstr>
      <vt:lpstr>Objectives:</vt:lpstr>
      <vt:lpstr>The rules, as of 11/12:</vt:lpstr>
      <vt:lpstr>COVID-19 Plans</vt:lpstr>
      <vt:lpstr>Face Coverings</vt:lpstr>
      <vt:lpstr>Unit Meetings</vt:lpstr>
      <vt:lpstr>Meals</vt:lpstr>
      <vt:lpstr>Meals, cont’d</vt:lpstr>
      <vt:lpstr>Camping:</vt:lpstr>
      <vt:lpstr>In addition…</vt:lpstr>
      <vt:lpstr>Unit Funding</vt:lpstr>
      <vt:lpstr>PowerPoint Presentation</vt:lpstr>
      <vt:lpstr>Den Meetings</vt:lpstr>
      <vt:lpstr>Brainstorm: 10 minutes</vt:lpstr>
      <vt:lpstr>Barriers:</vt:lpstr>
      <vt:lpstr>PowerPoint Presentation</vt:lpstr>
      <vt:lpstr>PowerPoint Presentation</vt:lpstr>
      <vt:lpstr>Group 1 Idea</vt:lpstr>
      <vt:lpstr>Group 2 Idea: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Back to Scouting</dc:title>
  <dc:creator>Brown, Jacob</dc:creator>
  <cp:lastModifiedBy>Brown, Jacob</cp:lastModifiedBy>
  <cp:revision>10</cp:revision>
  <dcterms:created xsi:type="dcterms:W3CDTF">2020-11-21T01:08:13Z</dcterms:created>
  <dcterms:modified xsi:type="dcterms:W3CDTF">2020-11-21T07:03:53Z</dcterms:modified>
</cp:coreProperties>
</file>