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1691" r:id="rId5"/>
    <p:sldId id="2061" r:id="rId6"/>
    <p:sldId id="2071" r:id="rId7"/>
    <p:sldId id="2068" r:id="rId8"/>
    <p:sldId id="2069" r:id="rId9"/>
    <p:sldId id="2070" r:id="rId10"/>
    <p:sldId id="2073" r:id="rId11"/>
    <p:sldId id="2063" r:id="rId12"/>
    <p:sldId id="2065" r:id="rId13"/>
    <p:sldId id="2099" r:id="rId14"/>
    <p:sldId id="2089" r:id="rId15"/>
    <p:sldId id="2090" r:id="rId16"/>
    <p:sldId id="2094" r:id="rId17"/>
    <p:sldId id="2093" r:id="rId18"/>
    <p:sldId id="2066" r:id="rId19"/>
    <p:sldId id="2067" r:id="rId20"/>
    <p:sldId id="2074" r:id="rId21"/>
    <p:sldId id="2075" r:id="rId22"/>
    <p:sldId id="2076" r:id="rId23"/>
    <p:sldId id="2081" r:id="rId24"/>
    <p:sldId id="2079" r:id="rId25"/>
    <p:sldId id="2082" r:id="rId26"/>
    <p:sldId id="2077" r:id="rId27"/>
    <p:sldId id="2072" r:id="rId28"/>
    <p:sldId id="2091" r:id="rId29"/>
    <p:sldId id="2085" r:id="rId30"/>
    <p:sldId id="2084" r:id="rId31"/>
    <p:sldId id="1692" r:id="rId32"/>
    <p:sldId id="209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ke Kinnamon" initials="JK" lastIdx="1" clrIdx="0">
    <p:extLst>
      <p:ext uri="{19B8F6BF-5375-455C-9EA6-DF929625EA0E}">
        <p15:presenceInfo xmlns:p15="http://schemas.microsoft.com/office/powerpoint/2012/main" userId="S::Jake.Kinnamon@weaverfundraising.com::a55695b8-b65b-4589-9338-52963c25b59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78301" autoAdjust="0"/>
  </p:normalViewPr>
  <p:slideViewPr>
    <p:cSldViewPr snapToGrid="0">
      <p:cViewPr>
        <p:scale>
          <a:sx n="70" d="100"/>
          <a:sy n="70" d="100"/>
        </p:scale>
        <p:origin x="1133" y="-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" userId="dc25615f-4275-4dcd-a043-e7983f5a1fe1" providerId="ADAL" clId="{5965D050-1B73-4132-84B7-7130EC6A0759}"/>
    <pc:docChg chg="custSel modSld sldOrd">
      <pc:chgData name="Mike" userId="dc25615f-4275-4dcd-a043-e7983f5a1fe1" providerId="ADAL" clId="{5965D050-1B73-4132-84B7-7130EC6A0759}" dt="2023-07-08T13:43:58.283" v="450" actId="403"/>
      <pc:docMkLst>
        <pc:docMk/>
      </pc:docMkLst>
      <pc:sldChg chg="modSp mod">
        <pc:chgData name="Mike" userId="dc25615f-4275-4dcd-a043-e7983f5a1fe1" providerId="ADAL" clId="{5965D050-1B73-4132-84B7-7130EC6A0759}" dt="2023-07-07T15:29:59.505" v="359" actId="403"/>
        <pc:sldMkLst>
          <pc:docMk/>
          <pc:sldMk cId="1080760083" sldId="2061"/>
        </pc:sldMkLst>
        <pc:spChg chg="mod">
          <ac:chgData name="Mike" userId="dc25615f-4275-4dcd-a043-e7983f5a1fe1" providerId="ADAL" clId="{5965D050-1B73-4132-84B7-7130EC6A0759}" dt="2023-07-07T15:29:59.505" v="359" actId="403"/>
          <ac:spMkLst>
            <pc:docMk/>
            <pc:sldMk cId="1080760083" sldId="2061"/>
            <ac:spMk id="7" creationId="{3FABDD83-0A5B-8433-D07B-753EA2DCA5D2}"/>
          </ac:spMkLst>
        </pc:spChg>
      </pc:sldChg>
      <pc:sldChg chg="ord">
        <pc:chgData name="Mike" userId="dc25615f-4275-4dcd-a043-e7983f5a1fe1" providerId="ADAL" clId="{5965D050-1B73-4132-84B7-7130EC6A0759}" dt="2023-07-06T16:44:45.421" v="12"/>
        <pc:sldMkLst>
          <pc:docMk/>
          <pc:sldMk cId="3242335770" sldId="2068"/>
        </pc:sldMkLst>
      </pc:sldChg>
      <pc:sldChg chg="ord">
        <pc:chgData name="Mike" userId="dc25615f-4275-4dcd-a043-e7983f5a1fe1" providerId="ADAL" clId="{5965D050-1B73-4132-84B7-7130EC6A0759}" dt="2023-07-06T16:44:45.421" v="12"/>
        <pc:sldMkLst>
          <pc:docMk/>
          <pc:sldMk cId="2167934021" sldId="2069"/>
        </pc:sldMkLst>
      </pc:sldChg>
      <pc:sldChg chg="modSp mod ord">
        <pc:chgData name="Mike" userId="dc25615f-4275-4dcd-a043-e7983f5a1fe1" providerId="ADAL" clId="{5965D050-1B73-4132-84B7-7130EC6A0759}" dt="2023-07-06T16:44:45.421" v="12"/>
        <pc:sldMkLst>
          <pc:docMk/>
          <pc:sldMk cId="2642127910" sldId="2070"/>
        </pc:sldMkLst>
        <pc:spChg chg="mod">
          <ac:chgData name="Mike" userId="dc25615f-4275-4dcd-a043-e7983f5a1fe1" providerId="ADAL" clId="{5965D050-1B73-4132-84B7-7130EC6A0759}" dt="2023-07-06T16:44:27.788" v="10" actId="20577"/>
          <ac:spMkLst>
            <pc:docMk/>
            <pc:sldMk cId="2642127910" sldId="2070"/>
            <ac:spMk id="5" creationId="{E5E8B684-F8B6-562D-6A19-DCD3566B2B3E}"/>
          </ac:spMkLst>
        </pc:spChg>
      </pc:sldChg>
      <pc:sldChg chg="ord">
        <pc:chgData name="Mike" userId="dc25615f-4275-4dcd-a043-e7983f5a1fe1" providerId="ADAL" clId="{5965D050-1B73-4132-84B7-7130EC6A0759}" dt="2023-07-06T16:44:45.421" v="12"/>
        <pc:sldMkLst>
          <pc:docMk/>
          <pc:sldMk cId="1712682782" sldId="2071"/>
        </pc:sldMkLst>
      </pc:sldChg>
      <pc:sldChg chg="ord">
        <pc:chgData name="Mike" userId="dc25615f-4275-4dcd-a043-e7983f5a1fe1" providerId="ADAL" clId="{5965D050-1B73-4132-84B7-7130EC6A0759}" dt="2023-07-06T16:50:17.429" v="166"/>
        <pc:sldMkLst>
          <pc:docMk/>
          <pc:sldMk cId="2120418504" sldId="2072"/>
        </pc:sldMkLst>
      </pc:sldChg>
      <pc:sldChg chg="ord modNotesTx">
        <pc:chgData name="Mike" userId="dc25615f-4275-4dcd-a043-e7983f5a1fe1" providerId="ADAL" clId="{5965D050-1B73-4132-84B7-7130EC6A0759}" dt="2023-07-06T16:49:49.276" v="162"/>
        <pc:sldMkLst>
          <pc:docMk/>
          <pc:sldMk cId="2866320635" sldId="2073"/>
        </pc:sldMkLst>
      </pc:sldChg>
      <pc:sldChg chg="modSp mod ord modNotesTx">
        <pc:chgData name="Mike" userId="dc25615f-4275-4dcd-a043-e7983f5a1fe1" providerId="ADAL" clId="{5965D050-1B73-4132-84B7-7130EC6A0759}" dt="2023-07-08T13:43:58.283" v="450" actId="403"/>
        <pc:sldMkLst>
          <pc:docMk/>
          <pc:sldMk cId="1234135809" sldId="2074"/>
        </pc:sldMkLst>
        <pc:spChg chg="mod">
          <ac:chgData name="Mike" userId="dc25615f-4275-4dcd-a043-e7983f5a1fe1" providerId="ADAL" clId="{5965D050-1B73-4132-84B7-7130EC6A0759}" dt="2023-07-08T13:43:58.283" v="450" actId="403"/>
          <ac:spMkLst>
            <pc:docMk/>
            <pc:sldMk cId="1234135809" sldId="2074"/>
            <ac:spMk id="5" creationId="{1042B06A-989F-700A-5616-F7438A8A6C9A}"/>
          </ac:spMkLst>
        </pc:spChg>
      </pc:sldChg>
      <pc:sldChg chg="ord">
        <pc:chgData name="Mike" userId="dc25615f-4275-4dcd-a043-e7983f5a1fe1" providerId="ADAL" clId="{5965D050-1B73-4132-84B7-7130EC6A0759}" dt="2023-07-06T16:51:11.241" v="168"/>
        <pc:sldMkLst>
          <pc:docMk/>
          <pc:sldMk cId="2078227286" sldId="2075"/>
        </pc:sldMkLst>
      </pc:sldChg>
      <pc:sldChg chg="ord">
        <pc:chgData name="Mike" userId="dc25615f-4275-4dcd-a043-e7983f5a1fe1" providerId="ADAL" clId="{5965D050-1B73-4132-84B7-7130EC6A0759}" dt="2023-07-06T16:50:17.429" v="166"/>
        <pc:sldMkLst>
          <pc:docMk/>
          <pc:sldMk cId="2406233875" sldId="2077"/>
        </pc:sldMkLst>
      </pc:sldChg>
      <pc:sldChg chg="modSp mod">
        <pc:chgData name="Mike" userId="dc25615f-4275-4dcd-a043-e7983f5a1fe1" providerId="ADAL" clId="{5965D050-1B73-4132-84B7-7130EC6A0759}" dt="2023-07-06T17:07:06.670" v="319" actId="115"/>
        <pc:sldMkLst>
          <pc:docMk/>
          <pc:sldMk cId="3330658776" sldId="2079"/>
        </pc:sldMkLst>
        <pc:spChg chg="mod">
          <ac:chgData name="Mike" userId="dc25615f-4275-4dcd-a043-e7983f5a1fe1" providerId="ADAL" clId="{5965D050-1B73-4132-84B7-7130EC6A0759}" dt="2023-07-06T17:07:06.670" v="319" actId="115"/>
          <ac:spMkLst>
            <pc:docMk/>
            <pc:sldMk cId="3330658776" sldId="2079"/>
            <ac:spMk id="4" creationId="{4BDA1442-C644-1150-E5C4-8E596B3F38C1}"/>
          </ac:spMkLst>
        </pc:spChg>
      </pc:sldChg>
      <pc:sldChg chg="modSp mod modNotesTx">
        <pc:chgData name="Mike" userId="dc25615f-4275-4dcd-a043-e7983f5a1fe1" providerId="ADAL" clId="{5965D050-1B73-4132-84B7-7130EC6A0759}" dt="2023-07-06T17:00:18.196" v="310" actId="20577"/>
        <pc:sldMkLst>
          <pc:docMk/>
          <pc:sldMk cId="877299658" sldId="2081"/>
        </pc:sldMkLst>
        <pc:spChg chg="mod">
          <ac:chgData name="Mike" userId="dc25615f-4275-4dcd-a043-e7983f5a1fe1" providerId="ADAL" clId="{5965D050-1B73-4132-84B7-7130EC6A0759}" dt="2023-07-06T16:46:20.521" v="32" actId="20577"/>
          <ac:spMkLst>
            <pc:docMk/>
            <pc:sldMk cId="877299658" sldId="2081"/>
            <ac:spMk id="7" creationId="{2B52BBF0-F36B-264A-11A1-32C48DAE4911}"/>
          </ac:spMkLst>
        </pc:spChg>
      </pc:sldChg>
      <pc:sldChg chg="ord">
        <pc:chgData name="Mike" userId="dc25615f-4275-4dcd-a043-e7983f5a1fe1" providerId="ADAL" clId="{5965D050-1B73-4132-84B7-7130EC6A0759}" dt="2023-07-06T18:12:24.246" v="347"/>
        <pc:sldMkLst>
          <pc:docMk/>
          <pc:sldMk cId="2355211501" sldId="2089"/>
        </pc:sldMkLst>
      </pc:sldChg>
      <pc:sldChg chg="ord">
        <pc:chgData name="Mike" userId="dc25615f-4275-4dcd-a043-e7983f5a1fe1" providerId="ADAL" clId="{5965D050-1B73-4132-84B7-7130EC6A0759}" dt="2023-07-06T18:11:56.208" v="341"/>
        <pc:sldMkLst>
          <pc:docMk/>
          <pc:sldMk cId="2617623676" sldId="20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B9FB2-17A1-49CC-A54B-8087E1831851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3ACBA-7193-48F5-98FB-7F56D33FBC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09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839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How would YOU coach ME if I were a Scout?  What advice would you give me?</a:t>
            </a:r>
          </a:p>
          <a:p>
            <a:endParaRPr lang="en-US" dirty="0"/>
          </a:p>
          <a:p>
            <a:r>
              <a:rPr lang="en-US" dirty="0"/>
              <a:t>“Give me your #1 suggestion to a successful sale!”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78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 HANDOUT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94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Discussion on Unit-sponsored Incentives</a:t>
            </a:r>
          </a:p>
          <a:p>
            <a:r>
              <a:rPr lang="en-US" dirty="0"/>
              <a:t>Consult the GSS</a:t>
            </a:r>
          </a:p>
          <a:p>
            <a:endParaRPr lang="en-US" dirty="0"/>
          </a:p>
          <a:p>
            <a:r>
              <a:rPr lang="en-US" dirty="0"/>
              <a:t>Feedback Parking Lot: Spin to Win Prizes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88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19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0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2CBB3-A6E4-41D9-B129-F53659188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9CD23-F904-44BC-9B88-C91E0302D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7889F-96DB-435C-B4FE-23CE6CF8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0528F-CFC2-4BDF-A57F-41328FD9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AB2CA-112D-4281-BAA8-26E4A2D7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457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5EE83-47BF-407E-8DC3-AC697D43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4C452-0D16-4BCA-B502-EE17B128D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ED40D-B6EC-4EAB-AA4F-EF9C9DDF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9E3C-3BA3-4246-B374-777DE4E6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FC266-4146-49AF-9AE0-90AF8415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7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606DA-4BAD-4965-8A09-6DA8692F0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37AF1-FBC1-45B2-9169-A3CD57028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1DFE4-690C-4C9D-9DED-C71E3C03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DF5CB-711D-4C30-AA75-7F6F3362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BFC50-2F51-488A-AD74-0581A091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3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3CDDB-0C66-40BB-A861-116752279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C3AB7-73F1-46A1-926B-0EB268408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1B156-6562-44F2-8ACF-DCACFBE3E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53A0A-0DC6-4FDF-8F42-0ED0253EC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C380D-3DAF-4DAF-BAF6-FC4570A9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8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A6E5-F2C3-49EC-AB71-0F6046731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2A305-FA63-475A-82AB-6293F9B50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B0263-B2E1-4268-8766-59DAB015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546CA-A6A1-41E0-9F4A-7A468299A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85C46-24C6-4160-8276-D895E96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8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6604-FE39-4791-AB16-829DE44B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61DCB-D52D-4CFC-8555-AACD36DC3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8B3EB-C42E-4743-BA7D-89BF05AB1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BB286-B120-4A59-8950-CE543DBBC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C4902-2A9E-4AA3-A043-442BC7F8E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32FEB-8A04-436F-948B-400A6002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20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F04D-78F4-4D2E-A1AE-40F39598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A0C32-AE2A-4C45-AABA-6586D447C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B6942-8D77-4E93-807A-87F11D01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368E5-212A-48F2-9E8D-5D32E763C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1AADB-E33D-4FA0-BAD2-C9261687F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080203-E0B2-4A4E-BF09-64C01749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986982-2057-4D9A-919A-0DEF0CDF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B7C58-170B-47D0-A916-B732FF2EA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58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4D601-6434-4090-A364-A3A054E0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413160-73C0-42DC-BE16-ED0566795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481FE-915C-4931-B462-3377FE2C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187DC-8D67-4EC5-85E7-F75C85E3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62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D1CCC-0674-4C53-BCBB-34B1F4D0F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52F614-F42B-4EFA-8CA8-10787332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04709-ED46-4456-BA1C-64BBBC4FA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1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F5C75-4049-4F7D-9F39-31A8375A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01F4E-98A5-4E4C-BC84-01ABCE016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14C1E-F37B-43AD-94A6-3828306CE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6EB77-CC6E-4EFD-81A9-FBCC8423E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19FA1-898B-4711-9DB6-417E1A59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4E04-7258-49EE-A2A5-81A0641C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0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5AD4E-BB0A-4886-A92E-1B94101C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E352B7-5365-4C79-AF8C-2A779653E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556F1-0A3B-4963-983C-71B043848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6173B-9FD2-494B-B5AA-632B173A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ACA5C-58E4-47F5-ABDD-4E5AB9A8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E3ADB-48DE-4118-A3CA-315E7F48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408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837A6-82CE-4F25-9917-DDB97AAA5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A5C2B-3DFA-49C7-9F3F-14A4219D7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AD110-708C-4C83-A9CE-FD73A94E0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0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hyperlink" Target="https://www.trails-end.com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12" Type="http://schemas.openxmlformats.org/officeDocument/2006/relationships/image" Target="../media/image19.jpg"/><Relationship Id="rId17" Type="http://schemas.openxmlformats.org/officeDocument/2006/relationships/image" Target="../media/image24.png"/><Relationship Id="rId2" Type="http://schemas.openxmlformats.org/officeDocument/2006/relationships/image" Target="../media/image4.jp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jpeg"/><Relationship Id="rId5" Type="http://schemas.openxmlformats.org/officeDocument/2006/relationships/image" Target="../media/image13.png"/><Relationship Id="rId15" Type="http://schemas.openxmlformats.org/officeDocument/2006/relationships/image" Target="../media/image22.jpg"/><Relationship Id="rId10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rails-end.com/" TargetMode="Externa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ls-end.com/leader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ls-end.com/webinar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hyperlink" Target="http://www.trails-end.com/unit-registration" TargetMode="External"/><Relationship Id="rId4" Type="http://schemas.openxmlformats.org/officeDocument/2006/relationships/hyperlink" Target="https://www.trails-end.com/unit-registration?council=b9da8540-f21c-11e5-a5eb-0632e198f0a5&amp;campaign=12c07435-43a2-11eb-b56b-0e03f1bbe02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heather.mcmillan@scouting.or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upport.trails-end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hitting&#10;&#10;Description automatically generated">
            <a:extLst>
              <a:ext uri="{FF2B5EF4-FFF2-40B4-BE49-F238E27FC236}">
                <a16:creationId xmlns:a16="http://schemas.microsoft.com/office/drawing/2014/main" id="{AD3B1645-1A01-4543-820D-BF898C1069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66"/>
          <a:stretch/>
        </p:blipFill>
        <p:spPr>
          <a:xfrm>
            <a:off x="1" y="-1"/>
            <a:ext cx="6958148" cy="4188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07167D-CE3B-4F86-BB97-20F9374ED6EC}"/>
              </a:ext>
            </a:extLst>
          </p:cNvPr>
          <p:cNvSpPr txBox="1"/>
          <p:nvPr/>
        </p:nvSpPr>
        <p:spPr>
          <a:xfrm>
            <a:off x="1030840" y="497003"/>
            <a:ext cx="4896469" cy="29384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LAKE ERIE COUNCIL</a:t>
            </a: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2023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COUNCIL KICKOFF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DC44A1-4B80-4757-78AD-9B68BAD70E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7189" y="0"/>
            <a:ext cx="5294811" cy="6870840"/>
          </a:xfrm>
          <a:prstGeom prst="rect">
            <a:avLst/>
          </a:prstGeom>
        </p:spPr>
      </p:pic>
      <p:pic>
        <p:nvPicPr>
          <p:cNvPr id="9" name="Picture 8" descr="A picture containing graphics, colorfulness, art&#10;&#10;Description automatically generated">
            <a:extLst>
              <a:ext uri="{FF2B5EF4-FFF2-40B4-BE49-F238E27FC236}">
                <a16:creationId xmlns:a16="http://schemas.microsoft.com/office/drawing/2014/main" id="{2628ABE3-07CB-C476-8CF1-9846C9328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54" y="5132976"/>
            <a:ext cx="4263972" cy="10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7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7CABF9C9-539A-2439-22F4-5539890A0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982F6F6-36FB-A53D-0E3C-EEB77FDB488D}"/>
              </a:ext>
            </a:extLst>
          </p:cNvPr>
          <p:cNvSpPr txBox="1">
            <a:spLocks/>
          </p:cNvSpPr>
          <p:nvPr/>
        </p:nvSpPr>
        <p:spPr>
          <a:xfrm>
            <a:off x="232446" y="518989"/>
            <a:ext cx="10515600" cy="7060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TRADITIONAL PRODUCTS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3F14E-C486-E2EE-A395-532CDD040641}"/>
              </a:ext>
            </a:extLst>
          </p:cNvPr>
          <p:cNvSpPr txBox="1"/>
          <p:nvPr/>
        </p:nvSpPr>
        <p:spPr>
          <a:xfrm>
            <a:off x="232446" y="149657"/>
            <a:ext cx="7162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accent1"/>
              </a:buClr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TRAIL’S END 2023</a:t>
            </a:r>
          </a:p>
        </p:txBody>
      </p:sp>
      <p:pic>
        <p:nvPicPr>
          <p:cNvPr id="6" name="Picture 5" descr="A poster of a variety of snacks and popcorn&#10;&#10;Description automatically generated">
            <a:extLst>
              <a:ext uri="{FF2B5EF4-FFF2-40B4-BE49-F238E27FC236}">
                <a16:creationId xmlns:a16="http://schemas.microsoft.com/office/drawing/2014/main" id="{E329F1B4-C84C-97DA-A5FA-053B986FDB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" b="28939"/>
          <a:stretch/>
        </p:blipFill>
        <p:spPr>
          <a:xfrm>
            <a:off x="1165513" y="1594345"/>
            <a:ext cx="9860973" cy="507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2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1CFDD1D-9FFC-57F2-5B66-07B8472325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34" y="1669517"/>
            <a:ext cx="2856628" cy="36968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C22B3F-9342-74EC-5709-AFB889E017CB}"/>
              </a:ext>
            </a:extLst>
          </p:cNvPr>
          <p:cNvSpPr txBox="1">
            <a:spLocks/>
          </p:cNvSpPr>
          <p:nvPr/>
        </p:nvSpPr>
        <p:spPr>
          <a:xfrm>
            <a:off x="197612" y="0"/>
            <a:ext cx="10515600" cy="7060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S’MORES ORDERING INFORMATION</a:t>
            </a:r>
          </a:p>
        </p:txBody>
      </p:sp>
      <p:pic>
        <p:nvPicPr>
          <p:cNvPr id="5" name="Picture 4" descr="A pile of popcorn on a black background&#10;&#10;Description automatically generated">
            <a:extLst>
              <a:ext uri="{FF2B5EF4-FFF2-40B4-BE49-F238E27FC236}">
                <a16:creationId xmlns:a16="http://schemas.microsoft.com/office/drawing/2014/main" id="{268B40DC-EF99-D49D-2262-05D3CC69D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09" y="3292356"/>
            <a:ext cx="3948706" cy="30374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29A18F-04A9-0E35-2230-F74F24BF02E1}"/>
              </a:ext>
            </a:extLst>
          </p:cNvPr>
          <p:cNvSpPr txBox="1"/>
          <p:nvPr/>
        </p:nvSpPr>
        <p:spPr>
          <a:xfrm>
            <a:off x="5114109" y="1796853"/>
            <a:ext cx="61351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S'mores will ship at a maximum of 10% (retail) of your orders to stay in line with market research, prevent excess inventory, and manage production constraints. 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 every $3,000 ordered, Units can only order 1 case (12 bags) of S’mores. This applies to S’mores only.</a:t>
            </a:r>
          </a:p>
        </p:txBody>
      </p:sp>
    </p:spTree>
    <p:extLst>
      <p:ext uri="{BB962C8B-B14F-4D97-AF65-F5344CB8AC3E}">
        <p14:creationId xmlns:p14="http://schemas.microsoft.com/office/powerpoint/2010/main" val="2355211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59786EF8-DD6E-4D41-BF4A-55E6DB02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3A8AB0-D12A-46B6-8AA4-5694E3A72AF2}"/>
              </a:ext>
            </a:extLst>
          </p:cNvPr>
          <p:cNvSpPr txBox="1"/>
          <p:nvPr/>
        </p:nvSpPr>
        <p:spPr>
          <a:xfrm>
            <a:off x="818005" y="1613653"/>
            <a:ext cx="10842171" cy="1524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Via the Trail’s End App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No Cash or Product Handling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$65 Average Order Value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3E0DF-35F9-4594-9259-8EC9EF092F09}"/>
              </a:ext>
            </a:extLst>
          </p:cNvPr>
          <p:cNvSpPr/>
          <p:nvPr/>
        </p:nvSpPr>
        <p:spPr>
          <a:xfrm>
            <a:off x="2338098" y="3380772"/>
            <a:ext cx="3900993" cy="2311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 YOUR PAGE</a:t>
            </a:r>
          </a:p>
          <a:p>
            <a:pPr>
              <a:lnSpc>
                <a:spcPct val="107000"/>
              </a:lnSpc>
            </a:pPr>
            <a:endParaRPr lang="en-US" sz="1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 your fundraising page </a:t>
            </a:r>
            <a:b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 email, text, or social media.</a:t>
            </a: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Customers click your link to place online orders.</a:t>
            </a: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Products ship directly to your customer’s home.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5442520B-6E76-4331-994B-9C88F4FE60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83" y="3253224"/>
            <a:ext cx="1803091" cy="2590573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7FB345-37C7-46EF-8D89-A44C8F233F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427" y="3380772"/>
            <a:ext cx="1749862" cy="25989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B34593-3E32-4A49-A8A7-9D942251FE2F}"/>
              </a:ext>
            </a:extLst>
          </p:cNvPr>
          <p:cNvSpPr/>
          <p:nvPr/>
        </p:nvSpPr>
        <p:spPr>
          <a:xfrm>
            <a:off x="8410687" y="3430018"/>
            <a:ext cx="3781313" cy="184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 ORDERS</a:t>
            </a:r>
          </a:p>
          <a:p>
            <a:pPr>
              <a:lnSpc>
                <a:spcPct val="107000"/>
              </a:lnSpc>
            </a:pP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Pick your products.</a:t>
            </a: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Credit or debit payments only</a:t>
            </a: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Products ship directly to your customer’s home.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BE099-5AB0-BEB9-D384-3204C8AC7161}"/>
              </a:ext>
            </a:extLst>
          </p:cNvPr>
          <p:cNvSpPr txBox="1"/>
          <p:nvPr/>
        </p:nvSpPr>
        <p:spPr>
          <a:xfrm>
            <a:off x="326896" y="6345254"/>
            <a:ext cx="11679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TIP: Additionally share your page during online holidays: Amazon Prime Day in July &amp; October*, Black Friday &amp; Cyber Monday</a:t>
            </a:r>
          </a:p>
          <a:p>
            <a:pPr algn="ctr"/>
            <a:r>
              <a:rPr lang="en-US" sz="8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*Subject to Change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5ECE7A-9F89-14DF-1AC3-5FA184E0B8C2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ONLINE SALES</a:t>
            </a:r>
          </a:p>
        </p:txBody>
      </p:sp>
    </p:spTree>
    <p:extLst>
      <p:ext uri="{BB962C8B-B14F-4D97-AF65-F5344CB8AC3E}">
        <p14:creationId xmlns:p14="http://schemas.microsoft.com/office/powerpoint/2010/main" val="3076216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086C8203-B8FA-6055-A044-8093251B3BF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208932" cy="6858000"/>
            <a:chOff x="0" y="0"/>
            <a:chExt cx="12208932" cy="6858000"/>
          </a:xfrm>
        </p:grpSpPr>
        <p:pic>
          <p:nvPicPr>
            <p:cNvPr id="2" name="Picture 1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F92EA42A-A63A-F753-A2A6-69C8F67E65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Picture 7" descr="Calendar&#10;&#10;Description automatically generated">
              <a:extLst>
                <a:ext uri="{FF2B5EF4-FFF2-40B4-BE49-F238E27FC236}">
                  <a16:creationId xmlns:a16="http://schemas.microsoft.com/office/drawing/2014/main" id="{2F322173-B60C-0A8E-8FD2-6E7CA60008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973" y="5091078"/>
              <a:ext cx="1429386" cy="1617297"/>
            </a:xfrm>
            <a:prstGeom prst="rect">
              <a:avLst/>
            </a:prstGeom>
          </p:spPr>
        </p:pic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id="{6EA67CB8-05E5-E816-E4F7-6E88ABB02C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0224" y="1516646"/>
              <a:ext cx="1333764" cy="1726048"/>
            </a:xfrm>
            <a:prstGeom prst="rect">
              <a:avLst/>
            </a:prstGeom>
          </p:spPr>
        </p:pic>
        <p:pic>
          <p:nvPicPr>
            <p:cNvPr id="6" name="Picture 5" descr="Calendar&#10;&#10;Description automatically generated">
              <a:extLst>
                <a:ext uri="{FF2B5EF4-FFF2-40B4-BE49-F238E27FC236}">
                  <a16:creationId xmlns:a16="http://schemas.microsoft.com/office/drawing/2014/main" id="{C3EC8700-7FDF-C51E-B16A-FD56B84E3CE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851" y="1541619"/>
              <a:ext cx="1699999" cy="2199999"/>
            </a:xfrm>
            <a:prstGeom prst="rect">
              <a:avLst/>
            </a:prstGeom>
          </p:spPr>
        </p:pic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207DB218-374E-C157-66ED-E65766D2CFD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6331" y="292666"/>
              <a:ext cx="10515600" cy="706024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>
                  <a:solidFill>
                    <a:schemeClr val="bg1"/>
                  </a:solidFill>
                  <a:latin typeface="Arial Black" panose="020B0604020202020204" pitchFamily="34" charset="0"/>
                  <a:ea typeface="Helvetica Neue Condensed" panose="02000503000000020004" pitchFamily="2" charset="0"/>
                  <a:cs typeface="Arial Black" panose="020B0604020202020204" pitchFamily="34" charset="0"/>
                </a:rPr>
                <a:t>ONLINE ASSORTMENT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158030-55FF-4F2D-871E-B06A2B689A4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47559" y="5262184"/>
              <a:ext cx="3476144" cy="129266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b="1" u="sng" dirty="0">
                  <a:solidFill>
                    <a:schemeClr val="tx1"/>
                  </a:solidFill>
                </a:rPr>
                <a:t>LIMITED TIME OFFERINGS: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Snowflake Pretzels 7 oz $35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Peppermint Bark 9 oz $40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Dark Choc Sea Salt Caramels 10.5 oz $35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Chocolate Lovers Bundle $95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Chocolate Trio Bundle $110</a:t>
              </a:r>
            </a:p>
          </p:txBody>
        </p:sp>
        <p:pic>
          <p:nvPicPr>
            <p:cNvPr id="16" name="Picture 15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B4CE62DF-405D-4FE4-485F-1B2003708CD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3839" y="1523266"/>
              <a:ext cx="1333764" cy="1726048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7F6E97D-7388-BBC4-19FE-0C5930CB820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8527" y="1495785"/>
              <a:ext cx="1375188" cy="1779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AE84B6-C991-0EE2-20B3-470BF69A46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92702" y="1457816"/>
              <a:ext cx="2824859" cy="1844121"/>
            </a:xfrm>
            <a:prstGeom prst="rect">
              <a:avLst/>
            </a:prstGeom>
          </p:spPr>
        </p:pic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91F7F31-3115-0570-6B0D-BD8C79F2730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362268" y="1495785"/>
              <a:ext cx="1794801" cy="1701317"/>
              <a:chOff x="2362268" y="1495785"/>
              <a:chExt cx="1794801" cy="1701317"/>
            </a:xfrm>
          </p:grpSpPr>
          <p:pic>
            <p:nvPicPr>
              <p:cNvPr id="25" name="Picture 2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9360E5B1-768A-19E4-0A5E-4D5AE3BB25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322" y="1495785"/>
                <a:ext cx="1313747" cy="1662772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24" name="Picture 23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07ECBEA5-9DA2-7C74-3D2F-9A0C0E94B6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62268" y="1603351"/>
                <a:ext cx="1202413" cy="1593751"/>
              </a:xfrm>
              <a:prstGeom prst="rect">
                <a:avLst/>
              </a:prstGeom>
              <a:noFill/>
              <a:effectLst/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924243C-2FDC-511E-E78B-AD2EA1EEC1C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04175" y="3381380"/>
              <a:ext cx="1450104" cy="1453177"/>
              <a:chOff x="1847359" y="3198563"/>
              <a:chExt cx="1349256" cy="1330418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8B0583-4832-12B4-D0F1-03FCD7B34D7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47359" y="4344315"/>
                <a:ext cx="1349256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200" dirty="0"/>
                  <a:t>Movie Night Bundle</a:t>
                </a:r>
                <a:endParaRPr lang="en-US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56" name="Picture 55" descr="A picture containing text, snack, food&#10;&#10;Description automatically generated">
                <a:extLst>
                  <a:ext uri="{FF2B5EF4-FFF2-40B4-BE49-F238E27FC236}">
                    <a16:creationId xmlns:a16="http://schemas.microsoft.com/office/drawing/2014/main" id="{AD4C508C-18AB-672A-5C6E-FB6DC3E8A1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4166" y="3198563"/>
                <a:ext cx="1119427" cy="1119428"/>
              </a:xfrm>
              <a:prstGeom prst="rect">
                <a:avLst/>
              </a:prstGeom>
            </p:spPr>
          </p:pic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777C05B-A759-8968-1D6F-1BC0CB7E94A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59553" y="3363456"/>
              <a:ext cx="1629137" cy="1433597"/>
              <a:chOff x="196605" y="3115906"/>
              <a:chExt cx="1629137" cy="143359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6963C1E-9AD6-29DF-5007-EAD434E45077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96605" y="4364837"/>
                <a:ext cx="1629137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200" dirty="0"/>
                  <a:t>Road Trip Variety Pack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089F0201-F3D9-B77C-AFEF-A0AB80EE28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470" y="3115906"/>
                <a:ext cx="1205435" cy="1197153"/>
              </a:xfrm>
              <a:prstGeom prst="rect">
                <a:avLst/>
              </a:prstGeom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41585D3-D800-4C83-7E14-C63E5390DF1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65483" y="3381378"/>
              <a:ext cx="1408611" cy="1604437"/>
              <a:chOff x="3102603" y="3276052"/>
              <a:chExt cx="1408611" cy="160443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81F2EB-94AA-CE0D-B14C-3AA04A9AE75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80409" y="4695823"/>
                <a:ext cx="1192718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Picnic Bundle</a:t>
                </a:r>
                <a:endPara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8" name="Picture 57" descr="A picture containing text, human face, person, clothing&#10;&#10;Description automatically generated">
                <a:extLst>
                  <a:ext uri="{FF2B5EF4-FFF2-40B4-BE49-F238E27FC236}">
                    <a16:creationId xmlns:a16="http://schemas.microsoft.com/office/drawing/2014/main" id="{0DFD8B94-15A3-00C7-A905-0D2A53C37A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2603" y="3276052"/>
                <a:ext cx="1408611" cy="1408611"/>
              </a:xfrm>
              <a:prstGeom prst="rect">
                <a:avLst/>
              </a:prstGeom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9FBFDF0-353F-5860-B247-8448C2C1B2E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05563" y="3465348"/>
              <a:ext cx="1574465" cy="1516164"/>
              <a:chOff x="4440976" y="3624515"/>
              <a:chExt cx="1574465" cy="151616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F023942-692C-D6BF-A577-EEEBA86FF60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440976" y="4956013"/>
                <a:ext cx="1574465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Let’s Go Hiking Bundle</a:t>
                </a:r>
                <a:endPara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801618F-A8DE-64B0-9159-5DAC21EFC6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33612" y="3624515"/>
                <a:ext cx="1389194" cy="1261826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94DBB61-3175-ACDF-D5CE-9F58662A16B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976598" y="3507218"/>
              <a:ext cx="1519081" cy="1472651"/>
              <a:chOff x="6022081" y="3697835"/>
              <a:chExt cx="1519081" cy="147265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20C2036-023C-9D3D-A84D-FD25975317D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4267" y="4985820"/>
                <a:ext cx="1457987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200" dirty="0"/>
                  <a:t>Ultimate Snack Pack</a:t>
                </a:r>
                <a:endParaRPr lang="en-US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CB85A6B8-417D-6992-8EB1-553F3D8A43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22081" y="3697835"/>
                <a:ext cx="1519081" cy="1253485"/>
              </a:xfrm>
              <a:prstGeom prst="rect">
                <a:avLst/>
              </a:prstGeom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D011828-9B8A-FA9D-ADB4-4081C17722B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103291" y="3333553"/>
              <a:ext cx="1475263" cy="1662625"/>
              <a:chOff x="7887544" y="3476742"/>
              <a:chExt cx="1475263" cy="166262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5608B8C-127B-735A-B757-13212EEC48C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904820" y="4954701"/>
                <a:ext cx="1457987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200" dirty="0"/>
                  <a:t>Game Night Bundle</a:t>
                </a:r>
                <a:endParaRPr lang="en-US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83" name="Picture 82" descr="A picture containing text, food, corn, snack&#10;&#10;Description automatically generated">
                <a:extLst>
                  <a:ext uri="{FF2B5EF4-FFF2-40B4-BE49-F238E27FC236}">
                    <a16:creationId xmlns:a16="http://schemas.microsoft.com/office/drawing/2014/main" id="{4A24FE26-6E5D-623A-0EB4-F86D326474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7544" y="3476742"/>
                <a:ext cx="1466957" cy="1466957"/>
              </a:xfrm>
              <a:prstGeom prst="rect">
                <a:avLst/>
              </a:prstGeom>
            </p:spPr>
          </p:pic>
        </p:grp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87683EFB-DB0F-D4D4-32E9-09DBF6918C1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9633" y="5062258"/>
              <a:ext cx="1182434" cy="155619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8A6254-6A68-622E-B33D-89627EC7F8D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215425" y="5213250"/>
              <a:ext cx="1349256" cy="1303474"/>
            </a:xfrm>
            <a:prstGeom prst="rect">
              <a:avLst/>
            </a:prstGeom>
          </p:spPr>
        </p:pic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D386903-C5ED-1117-1E29-720F58785A3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824461" y="5083137"/>
              <a:ext cx="1944066" cy="1625238"/>
              <a:chOff x="8066976" y="5208396"/>
              <a:chExt cx="1789077" cy="1553968"/>
            </a:xfrm>
          </p:grpSpPr>
          <p:pic>
            <p:nvPicPr>
              <p:cNvPr id="11" name="Picture 10" descr="Calendar&#10;&#10;Description automatically generated">
                <a:extLst>
                  <a:ext uri="{FF2B5EF4-FFF2-40B4-BE49-F238E27FC236}">
                    <a16:creationId xmlns:a16="http://schemas.microsoft.com/office/drawing/2014/main" id="{0970E273-31F4-B106-D533-8EE8465A31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63335" y="5208396"/>
                <a:ext cx="1192718" cy="1543517"/>
              </a:xfrm>
              <a:prstGeom prst="rect">
                <a:avLst/>
              </a:prstGeom>
            </p:spPr>
          </p:pic>
          <p:pic>
            <p:nvPicPr>
              <p:cNvPr id="10" name="Picture 9" descr="Calendar&#10;&#10;Description automatically generated">
                <a:extLst>
                  <a:ext uri="{FF2B5EF4-FFF2-40B4-BE49-F238E27FC236}">
                    <a16:creationId xmlns:a16="http://schemas.microsoft.com/office/drawing/2014/main" id="{E1DD4EF1-E176-00EA-1B7B-4CEB02DF05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66976" y="5218847"/>
                <a:ext cx="1192718" cy="1543517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A8874B-A132-102A-E5D7-9FA8245CC7A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55403" y="6574334"/>
              <a:ext cx="23535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*Products &amp; Pricing are subject to change</a:t>
              </a:r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19AB5C3D-623D-C177-4768-5889D6498A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230300" y="1813036"/>
              <a:ext cx="822949" cy="502925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$27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1D97E018-53CC-69C2-329F-459D42AB017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2285080" y="1926798"/>
              <a:ext cx="751908" cy="434521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$34</a:t>
              </a:r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0AB297AA-A9BE-F7A5-9271-2270C8E85B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7491429" y="1589690"/>
              <a:ext cx="843135" cy="513223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$25</a:t>
              </a:r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79C7E6BE-C8B9-4A55-F8CF-27AD9E4BEBB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5916129" y="1534487"/>
              <a:ext cx="772838" cy="504520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$25</a:t>
              </a: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406ACD00-2360-F0A2-D289-AC827F2561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2213649" y="3210905"/>
              <a:ext cx="815986" cy="497534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$42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DB6BDA43-7C78-AFF2-4DE2-C591D5CC4FF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4343908" y="1567558"/>
              <a:ext cx="813118" cy="397398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$20</a:t>
              </a:r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A7EFA2CA-4851-4672-A161-FEAC2734D6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4115084" y="3268788"/>
              <a:ext cx="794389" cy="463771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$47</a:t>
              </a: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0A783F13-EA55-BCB4-B3C9-BB6DA141A1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983625">
              <a:off x="146305" y="3315500"/>
              <a:ext cx="888360" cy="509700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$72</a:t>
              </a: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C6D3F036-88B1-E83F-A520-E045AA1BD7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1211" y="2327171"/>
              <a:ext cx="784513" cy="459043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$50</a:t>
              </a:r>
            </a:p>
          </p:txBody>
        </p:sp>
        <p:sp>
          <p:nvSpPr>
            <p:cNvPr id="34" name="Star: 6 Points 33">
              <a:extLst>
                <a:ext uri="{FF2B5EF4-FFF2-40B4-BE49-F238E27FC236}">
                  <a16:creationId xmlns:a16="http://schemas.microsoft.com/office/drawing/2014/main" id="{789A19B7-8D17-6623-1169-8D9638DDA3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0108" y="3149908"/>
              <a:ext cx="663484" cy="635237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35" name="Star: 6 Points 34">
              <a:extLst>
                <a:ext uri="{FF2B5EF4-FFF2-40B4-BE49-F238E27FC236}">
                  <a16:creationId xmlns:a16="http://schemas.microsoft.com/office/drawing/2014/main" id="{17817106-8E7A-CAD4-7B44-EA269679AC6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88226" y="2735286"/>
              <a:ext cx="655490" cy="514028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37" name="Star: 6 Points 36">
              <a:extLst>
                <a:ext uri="{FF2B5EF4-FFF2-40B4-BE49-F238E27FC236}">
                  <a16:creationId xmlns:a16="http://schemas.microsoft.com/office/drawing/2014/main" id="{74D99A4A-6164-1659-8BE1-7CB9359C194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4868" y="1464695"/>
              <a:ext cx="656081" cy="629978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41" name="Star: 6 Points 40">
              <a:extLst>
                <a:ext uri="{FF2B5EF4-FFF2-40B4-BE49-F238E27FC236}">
                  <a16:creationId xmlns:a16="http://schemas.microsoft.com/office/drawing/2014/main" id="{33EF6B19-270C-472D-3594-C6D78440E7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932228">
              <a:off x="5102795" y="2681380"/>
              <a:ext cx="891836" cy="540988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solidFill>
                    <a:schemeClr val="tx1"/>
                  </a:solidFill>
                </a:rPr>
                <a:t>IMPROVED FLAVOR</a:t>
              </a:r>
            </a:p>
          </p:txBody>
        </p:sp>
        <p:sp>
          <p:nvSpPr>
            <p:cNvPr id="42" name="Star: 6 Points 41">
              <a:extLst>
                <a:ext uri="{FF2B5EF4-FFF2-40B4-BE49-F238E27FC236}">
                  <a16:creationId xmlns:a16="http://schemas.microsoft.com/office/drawing/2014/main" id="{3C4E37D1-17C8-3341-FD48-1F860170FF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24673" y="4326986"/>
              <a:ext cx="687433" cy="611254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43" name="Star: 6 Points 42">
              <a:extLst>
                <a:ext uri="{FF2B5EF4-FFF2-40B4-BE49-F238E27FC236}">
                  <a16:creationId xmlns:a16="http://schemas.microsoft.com/office/drawing/2014/main" id="{9190363E-E458-6C44-C074-DCFE103F23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89824" y="4064013"/>
              <a:ext cx="632696" cy="536455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01401155-EC83-8688-2110-AF5D9BB5C4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5864185" y="3395890"/>
              <a:ext cx="785121" cy="460991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$62</a:t>
              </a:r>
            </a:p>
          </p:txBody>
        </p:sp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813D7FE0-FB9A-1B4C-911A-286943CD3A4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1044006">
              <a:off x="9772821" y="3618333"/>
              <a:ext cx="777392" cy="42708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$45</a:t>
              </a:r>
            </a:p>
          </p:txBody>
        </p:sp>
        <p:sp>
          <p:nvSpPr>
            <p:cNvPr id="51" name="Flowchart: Connector 50">
              <a:extLst>
                <a:ext uri="{FF2B5EF4-FFF2-40B4-BE49-F238E27FC236}">
                  <a16:creationId xmlns:a16="http://schemas.microsoft.com/office/drawing/2014/main" id="{3A63A706-3513-81B9-7417-83B325B956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519565">
              <a:off x="7734446" y="3488095"/>
              <a:ext cx="751324" cy="466745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$54</a:t>
              </a:r>
            </a:p>
          </p:txBody>
        </p:sp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57AFEE06-CC78-F7A4-E971-833F29FA9F3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103359">
              <a:off x="2063464" y="5095327"/>
              <a:ext cx="830754" cy="41506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$35</a:t>
              </a:r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457BA099-AE42-F630-5468-5116C50FDBE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081436">
              <a:off x="4001617" y="5196016"/>
              <a:ext cx="837094" cy="376208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$30</a:t>
              </a:r>
            </a:p>
          </p:txBody>
        </p:sp>
        <p:sp>
          <p:nvSpPr>
            <p:cNvPr id="55" name="Flowchart: Connector 54">
              <a:extLst>
                <a:ext uri="{FF2B5EF4-FFF2-40B4-BE49-F238E27FC236}">
                  <a16:creationId xmlns:a16="http://schemas.microsoft.com/office/drawing/2014/main" id="{33ECD1D6-2944-0B39-5C68-3178577D08A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364186">
              <a:off x="254172" y="5101468"/>
              <a:ext cx="830754" cy="41506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$27</a:t>
              </a:r>
            </a:p>
          </p:txBody>
        </p:sp>
        <p:sp>
          <p:nvSpPr>
            <p:cNvPr id="57" name="Flowchart: Connector 56">
              <a:extLst>
                <a:ext uri="{FF2B5EF4-FFF2-40B4-BE49-F238E27FC236}">
                  <a16:creationId xmlns:a16="http://schemas.microsoft.com/office/drawing/2014/main" id="{D4419E25-2F7C-6A11-2901-DDF32B18430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346484">
              <a:off x="5596799" y="5202498"/>
              <a:ext cx="830754" cy="41506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$55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3F6E430E-2785-5159-8BA7-51AA296DBC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0456" y="827887"/>
            <a:ext cx="3034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www.trails-end.com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73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CFF480-8546-8C86-B625-2CEC98A5235C}"/>
              </a:ext>
            </a:extLst>
          </p:cNvPr>
          <p:cNvSpPr/>
          <p:nvPr/>
        </p:nvSpPr>
        <p:spPr>
          <a:xfrm>
            <a:off x="326896" y="169973"/>
            <a:ext cx="7563070" cy="941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ONLINE SALES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20-8789-8396-9F49-DAFAB88A835F}"/>
              </a:ext>
            </a:extLst>
          </p:cNvPr>
          <p:cNvSpPr txBox="1"/>
          <p:nvPr/>
        </p:nvSpPr>
        <p:spPr>
          <a:xfrm>
            <a:off x="774462" y="1553533"/>
            <a:ext cx="10842171" cy="9416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Shipping Information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Effective 7/5/2023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37DF8E-D63E-A106-D6EA-33DF39E49BEC}"/>
              </a:ext>
            </a:extLst>
          </p:cNvPr>
          <p:cNvGrpSpPr/>
          <p:nvPr/>
        </p:nvGrpSpPr>
        <p:grpSpPr>
          <a:xfrm>
            <a:off x="713501" y="2717475"/>
            <a:ext cx="10964092" cy="2662518"/>
            <a:chOff x="870857" y="2815173"/>
            <a:chExt cx="10964092" cy="2662518"/>
          </a:xfrm>
        </p:grpSpPr>
        <p:sp>
          <p:nvSpPr>
            <p:cNvPr id="4" name="Content Placeholder 7">
              <a:extLst>
                <a:ext uri="{FF2B5EF4-FFF2-40B4-BE49-F238E27FC236}">
                  <a16:creationId xmlns:a16="http://schemas.microsoft.com/office/drawing/2014/main" id="{A8503D21-AD79-8524-FE9E-072176352CFF}"/>
                </a:ext>
              </a:extLst>
            </p:cNvPr>
            <p:cNvSpPr txBox="1">
              <a:spLocks/>
            </p:cNvSpPr>
            <p:nvPr/>
          </p:nvSpPr>
          <p:spPr>
            <a:xfrm>
              <a:off x="870857" y="2815173"/>
              <a:ext cx="10964092" cy="26625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832104">
                <a:spcBef>
                  <a:spcPts val="910"/>
                </a:spcBef>
                <a:buFont typeface="Arial" panose="020B0604020202020204" pitchFamily="34" charset="0"/>
                <a:buNone/>
              </a:pPr>
              <a:endParaRPr lang="en-US" sz="1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832104">
                <a:spcBef>
                  <a:spcPts val="910"/>
                </a:spcBef>
              </a:pPr>
              <a:r>
                <a:rPr lang="en-U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$10.99 Paid Freight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(vs. $13.99)</a:t>
              </a:r>
            </a:p>
            <a:p>
              <a:pPr marL="208026" indent="-208026" defTabSz="832104">
                <a:spcBef>
                  <a:spcPts val="910"/>
                </a:spcBef>
              </a:pPr>
              <a:r>
                <a:rPr lang="en-U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$65+ Free Shipping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(vs. $70)</a:t>
              </a:r>
            </a:p>
            <a:p>
              <a:pPr marL="208026" indent="-208026" defTabSz="832104">
                <a:spcBef>
                  <a:spcPts val="910"/>
                </a:spcBef>
              </a:pPr>
              <a:r>
                <a:rPr lang="en-U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+$3.00 Handling</a:t>
              </a:r>
            </a:p>
            <a:p>
              <a:pPr marL="665226" lvl="1" indent="-208026" defTabSz="832104">
                <a:spcBef>
                  <a:spcPts val="910"/>
                </a:spcBef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Microwave, Popping, Sea Salt Snack Pack (new)</a:t>
              </a:r>
            </a:p>
          </p:txBody>
        </p:sp>
        <p:pic>
          <p:nvPicPr>
            <p:cNvPr id="1034" name="Picture 10" descr="100+ Online Shopping Pictures [HD] | Download Free Images on Unsplash">
              <a:extLst>
                <a:ext uri="{FF2B5EF4-FFF2-40B4-BE49-F238E27FC236}">
                  <a16:creationId xmlns:a16="http://schemas.microsoft.com/office/drawing/2014/main" id="{C7846234-FD3C-D846-CD50-43FDDCD82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91" y="3177196"/>
              <a:ext cx="2619375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2,500+ Package Doorstep Stock Photos, Pictures &amp; Royalty-Free Images -  iStock | Delivery package doorstep, Package doorstep gloves, Picking up package  doorstep">
              <a:extLst>
                <a:ext uri="{FF2B5EF4-FFF2-40B4-BE49-F238E27FC236}">
                  <a16:creationId xmlns:a16="http://schemas.microsoft.com/office/drawing/2014/main" id="{DFEC4B8E-6914-D13C-9159-F527E574F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142" y="3177196"/>
              <a:ext cx="3035001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940181-3618-C7F6-180B-6FA3BACA94EB}"/>
              </a:ext>
            </a:extLst>
          </p:cNvPr>
          <p:cNvSpPr txBox="1"/>
          <p:nvPr/>
        </p:nvSpPr>
        <p:spPr>
          <a:xfrm>
            <a:off x="402045" y="881148"/>
            <a:ext cx="3034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www.trails-end.com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91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42EA67-4321-F724-E86E-479909E56D83}"/>
              </a:ext>
            </a:extLst>
          </p:cNvPr>
          <p:cNvSpPr txBox="1"/>
          <p:nvPr/>
        </p:nvSpPr>
        <p:spPr>
          <a:xfrm>
            <a:off x="93109" y="158365"/>
            <a:ext cx="7162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accent1"/>
              </a:buClr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TRAIL’S END TECHNOLOGY FOR LEADERS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F313CA-9333-239C-4084-663065291B3F}"/>
              </a:ext>
            </a:extLst>
          </p:cNvPr>
          <p:cNvSpPr txBox="1">
            <a:spLocks/>
          </p:cNvSpPr>
          <p:nvPr/>
        </p:nvSpPr>
        <p:spPr>
          <a:xfrm>
            <a:off x="93109" y="527697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MAKE YOUR SALE EASY!</a:t>
            </a:r>
            <a:endParaRPr lang="en-US" sz="5000" dirty="0">
              <a:solidFill>
                <a:schemeClr val="bg1"/>
              </a:solidFill>
              <a:latin typeface="Arial Black" panose="020B0604020202020204" pitchFamily="34" charset="0"/>
              <a:ea typeface="HELVETICA NEUE CONDENSED" panose="02000503000000020004" pitchFamily="2" charset="0"/>
              <a:cs typeface="Arial Black" panose="020B06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31A8284-F331-3545-1E64-8F50C32F0548}"/>
              </a:ext>
            </a:extLst>
          </p:cNvPr>
          <p:cNvSpPr txBox="1">
            <a:spLocks/>
          </p:cNvSpPr>
          <p:nvPr/>
        </p:nvSpPr>
        <p:spPr>
          <a:xfrm>
            <a:off x="551380" y="1636232"/>
            <a:ext cx="5181601" cy="393725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Trail’s End App for Scouts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Text APP to 62771 to download / register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Record sales (accept credit cards)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Storefront sign up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Track goals’ progress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Record deliveries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Share online sale page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Claim rewards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0F87169-427D-F526-933F-039AFAA44A35}"/>
              </a:ext>
            </a:extLst>
          </p:cNvPr>
          <p:cNvSpPr txBox="1">
            <a:spLocks/>
          </p:cNvSpPr>
          <p:nvPr/>
        </p:nvSpPr>
        <p:spPr>
          <a:xfrm>
            <a:off x="6172200" y="1636232"/>
            <a:ext cx="5468420" cy="4661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Unit Leader Portal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3"/>
              </a:rPr>
              <a:t>www.trails-end.com/leader</a:t>
            </a:r>
            <a:endParaRPr lang="en-US" sz="18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Manage all things sale-related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Mobile-friendly portal via your phone’s browser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When Scouts use the app, Leaders can: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Track progress toward goals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Inventory monitoring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Oversee storefront sign-ups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Storefront setups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Split sales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Manage accounting and more!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455EA-6628-CCCA-6AE1-9D8F310DEE16}"/>
              </a:ext>
            </a:extLst>
          </p:cNvPr>
          <p:cNvSpPr txBox="1"/>
          <p:nvPr/>
        </p:nvSpPr>
        <p:spPr>
          <a:xfrm>
            <a:off x="256308" y="6330303"/>
            <a:ext cx="11679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TIP: ALL Credit Card Fees Paid by Trail’s End when sales recorded via the APP</a:t>
            </a:r>
          </a:p>
        </p:txBody>
      </p:sp>
    </p:spTree>
    <p:extLst>
      <p:ext uri="{BB962C8B-B14F-4D97-AF65-F5344CB8AC3E}">
        <p14:creationId xmlns:p14="http://schemas.microsoft.com/office/powerpoint/2010/main" val="2735768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BFA3E5-1AF5-CFC4-D2D3-3098F043F0F9}"/>
              </a:ext>
            </a:extLst>
          </p:cNvPr>
          <p:cNvSpPr txBox="1">
            <a:spLocks/>
          </p:cNvSpPr>
          <p:nvPr/>
        </p:nvSpPr>
        <p:spPr>
          <a:xfrm>
            <a:off x="185057" y="347713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CREDIT CARDS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83319-71C0-0544-C2DD-016127C694CF}"/>
              </a:ext>
            </a:extLst>
          </p:cNvPr>
          <p:cNvSpPr txBox="1">
            <a:spLocks/>
          </p:cNvSpPr>
          <p:nvPr/>
        </p:nvSpPr>
        <p:spPr>
          <a:xfrm>
            <a:off x="698862" y="1883138"/>
            <a:ext cx="10578738" cy="49748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consumers prefer credit or debit card transactions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“Advise your customers we prefer credit or debit payments”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Trail’s End covers credit card fees for transactions recorded via the APP*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Earn 1.25 Reward points for every $1 sold app credit card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cash handling for Scouts or Unit Leaders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 readers are compatible with the Trail’s End App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Square Bluetooth readers also accept Apple Pay and Google Pay</a:t>
            </a: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Scouts can enter credit cards manually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 pay Wagon Sales cash due by clicking “Pay Now” on the Wagon Sale screen</a:t>
            </a: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en-US" sz="15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4FF65A-6256-D946-746F-D4AEB17EF974}"/>
              </a:ext>
            </a:extLst>
          </p:cNvPr>
          <p:cNvSpPr txBox="1">
            <a:spLocks/>
          </p:cNvSpPr>
          <p:nvPr/>
        </p:nvSpPr>
        <p:spPr>
          <a:xfrm>
            <a:off x="1042595" y="5915975"/>
            <a:ext cx="9433816" cy="6677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i="1" dirty="0">
                <a:solidFill>
                  <a:srgbClr val="262626"/>
                </a:solidFill>
                <a:latin typeface="Arial" panose="020B0604020202020204" pitchFamily="34" charset="0"/>
                <a:ea typeface="12 pt. Helvetica* 56 Italic   1" panose="02000503000000020004" pitchFamily="2" charset="0"/>
                <a:cs typeface="Arial" panose="020B0604020202020204" pitchFamily="34" charset="0"/>
              </a:rPr>
              <a:t>*TIP: Recording sales via the Trail’s End app is required for credit card fees to be covered (</a:t>
            </a:r>
            <a:r>
              <a:rPr lang="en-US" sz="1200" b="1" i="1" u="sng" dirty="0">
                <a:solidFill>
                  <a:srgbClr val="262626"/>
                </a:solidFill>
                <a:latin typeface="Arial" panose="020B0604020202020204" pitchFamily="34" charset="0"/>
                <a:ea typeface="12 pt. Helvetica* 56 Italic   1" panose="02000503000000020004" pitchFamily="2" charset="0"/>
                <a:cs typeface="Arial" panose="020B0604020202020204" pitchFamily="34" charset="0"/>
              </a:rPr>
              <a:t>Square app</a:t>
            </a:r>
            <a:r>
              <a:rPr lang="en-US" sz="1200" b="1" i="1" dirty="0">
                <a:solidFill>
                  <a:srgbClr val="262626"/>
                </a:solidFill>
                <a:latin typeface="Arial" panose="020B0604020202020204" pitchFamily="34" charset="0"/>
                <a:ea typeface="12 pt. Helvetica* 56 Italic   1" panose="02000503000000020004" pitchFamily="2" charset="0"/>
                <a:cs typeface="Arial" panose="020B0604020202020204" pitchFamily="34" charset="0"/>
              </a:rPr>
              <a:t> not required)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i="1" dirty="0">
                <a:solidFill>
                  <a:srgbClr val="262626"/>
                </a:solidFill>
                <a:latin typeface="Arial" panose="020B0604020202020204" pitchFamily="34" charset="0"/>
                <a:ea typeface="12 pt. Helvetica* 56 Italic   1" panose="02000503000000020004" pitchFamily="2" charset="0"/>
                <a:cs typeface="Arial" panose="020B0604020202020204" pitchFamily="34" charset="0"/>
              </a:rPr>
              <a:t>**NOTE: Using Pay Now does not qualify as a credit card sale towards Trail’s End rewards points</a:t>
            </a:r>
          </a:p>
        </p:txBody>
      </p:sp>
    </p:spTree>
    <p:extLst>
      <p:ext uri="{BB962C8B-B14F-4D97-AF65-F5344CB8AC3E}">
        <p14:creationId xmlns:p14="http://schemas.microsoft.com/office/powerpoint/2010/main" val="1861718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E575BFF-3D34-544E-CF41-BCA3BBD52C7A}"/>
              </a:ext>
            </a:extLst>
          </p:cNvPr>
          <p:cNvSpPr txBox="1">
            <a:spLocks/>
          </p:cNvSpPr>
          <p:nvPr/>
        </p:nvSpPr>
        <p:spPr>
          <a:xfrm>
            <a:off x="141514" y="63083"/>
            <a:ext cx="10515600" cy="11561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TRAIL’S END</a:t>
            </a:r>
          </a:p>
          <a:p>
            <a:r>
              <a:rPr lang="en-US" sz="42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MANAGED STOREFRONTS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042B06A-989F-700A-5616-F7438A8A6C9A}"/>
              </a:ext>
            </a:extLst>
          </p:cNvPr>
          <p:cNvSpPr txBox="1">
            <a:spLocks/>
          </p:cNvSpPr>
          <p:nvPr/>
        </p:nvSpPr>
        <p:spPr>
          <a:xfrm>
            <a:off x="899160" y="1681552"/>
            <a:ext cx="9673046" cy="47192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 hours and prime locations booked by Trail’s End</a:t>
            </a:r>
          </a:p>
          <a:p>
            <a:pPr>
              <a:buClr>
                <a:schemeClr val="accent1"/>
              </a:buClr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Reservations Begin TODAY (July 8)</a:t>
            </a:r>
          </a:p>
          <a:p>
            <a:pPr lvl="1"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 to 5 picks each day for one week, then unlimited picks after.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endParaRPr 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Saves Unit Leaders time</a:t>
            </a:r>
          </a:p>
          <a:p>
            <a:pPr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Provides more opportunities for all Scouts to earn their way</a:t>
            </a:r>
          </a:p>
          <a:p>
            <a:pPr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Improves relationships with store managers</a:t>
            </a:r>
          </a:p>
        </p:txBody>
      </p:sp>
    </p:spTree>
    <p:extLst>
      <p:ext uri="{BB962C8B-B14F-4D97-AF65-F5344CB8AC3E}">
        <p14:creationId xmlns:p14="http://schemas.microsoft.com/office/powerpoint/2010/main" val="1234135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4A73E70-A60F-557E-9A32-CA985B02F9CA}"/>
              </a:ext>
            </a:extLst>
          </p:cNvPr>
          <p:cNvSpPr txBox="1">
            <a:spLocks/>
          </p:cNvSpPr>
          <p:nvPr/>
        </p:nvSpPr>
        <p:spPr>
          <a:xfrm>
            <a:off x="0" y="351564"/>
            <a:ext cx="9275717" cy="6237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UNIT BOOKED STOREFRONTS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5899464-145A-569F-6801-CC83FD67050F}"/>
              </a:ext>
            </a:extLst>
          </p:cNvPr>
          <p:cNvSpPr txBox="1">
            <a:spLocks/>
          </p:cNvSpPr>
          <p:nvPr/>
        </p:nvSpPr>
        <p:spPr>
          <a:xfrm>
            <a:off x="864325" y="2183584"/>
            <a:ext cx="9977845" cy="359890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 when booking your own storefronts: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high foot traffic days, times, and locations (Google Analytics)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one to two months in advance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the store in your Uniform with one or more Scouts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 the store, then request to speak with the manager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permission is granted, ask for and notate expectations and follow the rules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say ‘Thank you!”</a:t>
            </a:r>
          </a:p>
        </p:txBody>
      </p:sp>
    </p:spTree>
    <p:extLst>
      <p:ext uri="{BB962C8B-B14F-4D97-AF65-F5344CB8AC3E}">
        <p14:creationId xmlns:p14="http://schemas.microsoft.com/office/powerpoint/2010/main" val="2078227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F8A897-9431-CCED-4E68-21ADD8E45E4E}"/>
              </a:ext>
            </a:extLst>
          </p:cNvPr>
          <p:cNvSpPr txBox="1">
            <a:spLocks/>
          </p:cNvSpPr>
          <p:nvPr/>
        </p:nvSpPr>
        <p:spPr>
          <a:xfrm>
            <a:off x="333103" y="339004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REWARDS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C3EF9-BAB4-593A-0BB0-A5132025D8EE}"/>
              </a:ext>
            </a:extLst>
          </p:cNvPr>
          <p:cNvSpPr txBox="1">
            <a:spLocks/>
          </p:cNvSpPr>
          <p:nvPr/>
        </p:nvSpPr>
        <p:spPr>
          <a:xfrm>
            <a:off x="228599" y="1706057"/>
            <a:ext cx="7556863" cy="4974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Record all sales via the App to qualify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Scouts earn points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1.25 points for every $1 sold app credit card and online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1 point for every $1 sold app cash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Receive an Amazon e-gift card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Scouts choose prize(s) from Amazon.com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14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Know?!?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1,750 points ($1,500 in sales) provide funds for most Scouts’ Year of Scouting, including registration fees, handbook, uniform, Pack dues, camp, Scout Life magazine, and much more. 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Plus, Scouts earn a $60 Amazon e-Gift card!* </a:t>
            </a:r>
          </a:p>
        </p:txBody>
      </p:sp>
      <p:pic>
        <p:nvPicPr>
          <p:cNvPr id="5" name="Picture 4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0E9D1475-CA75-12C2-037C-8CC79FBEB2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998" y="634920"/>
            <a:ext cx="5250181" cy="675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44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CAB727C3-F9A8-F532-5A43-48DACB1C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D7208-30B2-87CC-E23F-0451D52E2117}"/>
              </a:ext>
            </a:extLst>
          </p:cNvPr>
          <p:cNvSpPr txBox="1">
            <a:spLocks/>
          </p:cNvSpPr>
          <p:nvPr/>
        </p:nvSpPr>
        <p:spPr>
          <a:xfrm>
            <a:off x="768532" y="1687504"/>
            <a:ext cx="4856018" cy="494438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Fund Scouting </a:t>
            </a: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Adventures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Examples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Campouts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Blue &amp; Gold Celebration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Pinewood Derby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High Adventures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Equipment needs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Advancement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Annual Unit Dues</a:t>
            </a:r>
          </a:p>
          <a:p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5153E0-2F5A-BC29-F021-075DD4FF5A17}"/>
              </a:ext>
            </a:extLst>
          </p:cNvPr>
          <p:cNvSpPr txBox="1">
            <a:spLocks/>
          </p:cNvSpPr>
          <p:nvPr/>
        </p:nvSpPr>
        <p:spPr>
          <a:xfrm>
            <a:off x="6163491" y="1687504"/>
            <a:ext cx="5908964" cy="50355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Scouts Learn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value of hard work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How to earn their own way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Public speaking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Salesmanship and people skills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Setting and achieving goals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Money management</a:t>
            </a:r>
          </a:p>
          <a:p>
            <a:pPr>
              <a:buClr>
                <a:schemeClr val="accent1"/>
              </a:buClr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Scouts Earn Rewards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Council Rewards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Amazon e-gift cards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Millions of rewards to choose from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ABDD83-0A5B-8433-D07B-753EA2DCA5D2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WHY POPCORN &amp; SYRUP?</a:t>
            </a:r>
          </a:p>
        </p:txBody>
      </p:sp>
    </p:spTree>
    <p:extLst>
      <p:ext uri="{BB962C8B-B14F-4D97-AF65-F5344CB8AC3E}">
        <p14:creationId xmlns:p14="http://schemas.microsoft.com/office/powerpoint/2010/main" val="1080760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44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1D006AF-1F76-3265-DF5B-71BB3BFCB61F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SCOUT BONUSES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B52BBF0-F36B-264A-11A1-32C48DAE4911}"/>
              </a:ext>
            </a:extLst>
          </p:cNvPr>
          <p:cNvSpPr txBox="1">
            <a:spLocks/>
          </p:cNvSpPr>
          <p:nvPr/>
        </p:nvSpPr>
        <p:spPr>
          <a:xfrm>
            <a:off x="1473925" y="1822809"/>
            <a:ext cx="8540931" cy="34458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(Insert your Council information on Scout bonuses)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SPIN TO WIN VIDEO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99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DA1442-C644-1150-E5C4-8E596B3F38C1}"/>
              </a:ext>
            </a:extLst>
          </p:cNvPr>
          <p:cNvSpPr txBox="1"/>
          <p:nvPr/>
        </p:nvSpPr>
        <p:spPr>
          <a:xfrm>
            <a:off x="553242" y="1949401"/>
            <a:ext cx="7946522" cy="41120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July 8, 2023 – July 27, 2023 –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Popcorn Trainings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August 28, 2023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Show and Sell Orders Due on trails-end.com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September 8-9, 2023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Show and Sell Distribution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September 22-24, 2023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Blitz Weekend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October 13, 2023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Amnesty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Return Deadline for all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 cases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(excluding Chocolate Pretzel)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October 20-22, 2023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Blitz Weekend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November 3, 2023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Take Orders Due on trails-end.com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November 10, 2023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Payments Due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November 17-18, 2023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Take Order Distribution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001745-9714-EB55-AB86-587AF31F8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332" y="1741581"/>
            <a:ext cx="2796146" cy="47774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E572266-F0AB-CCF4-3647-A6255B1CC7CC}"/>
              </a:ext>
            </a:extLst>
          </p:cNvPr>
          <p:cNvSpPr txBox="1">
            <a:spLocks/>
          </p:cNvSpPr>
          <p:nvPr/>
        </p:nvSpPr>
        <p:spPr>
          <a:xfrm>
            <a:off x="402771" y="340856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ORDERS &amp;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30658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83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803AEF-1B2A-9E6D-7014-7723D8E1264C}"/>
              </a:ext>
            </a:extLst>
          </p:cNvPr>
          <p:cNvSpPr txBox="1"/>
          <p:nvPr/>
        </p:nvSpPr>
        <p:spPr>
          <a:xfrm>
            <a:off x="435839" y="1910735"/>
            <a:ext cx="3709442" cy="19740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your budget &amp; set your goals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an initial order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Trail’s End Webinar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Trail’s End Facebook Group 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your Unit Kickoff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BF61F-EC2D-DF86-DB87-5739320BCCEF}"/>
              </a:ext>
            </a:extLst>
          </p:cNvPr>
          <p:cNvSpPr txBox="1"/>
          <p:nvPr/>
        </p:nvSpPr>
        <p:spPr>
          <a:xfrm>
            <a:off x="4672012" y="1910735"/>
            <a:ext cx="3072834" cy="44584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Cub Scout recruiting season! Register their account to sell popcorn!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Council calendar for replenishment opportunities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 with your Unit; progress toward goals, storefront opportunities, key dates, etc.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 your Scouts &amp; Families, i.e., incentives and reminders of what funds do for your unit &amp; Scouts.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935F4-44EB-87C2-625D-0287AC110DC1}"/>
              </a:ext>
            </a:extLst>
          </p:cNvPr>
          <p:cNvSpPr txBox="1"/>
          <p:nvPr/>
        </p:nvSpPr>
        <p:spPr>
          <a:xfrm>
            <a:off x="8610598" y="1984349"/>
            <a:ext cx="3145563" cy="2727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cash due from Scouts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your final order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 popcorn and ensure deliveries are made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your Council invoice or request your payout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rewards for your Scouts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Celebrate your Success!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515D1-B053-D0DF-9135-1F749F7BC1D5}"/>
              </a:ext>
            </a:extLst>
          </p:cNvPr>
          <p:cNvSpPr txBox="1"/>
          <p:nvPr/>
        </p:nvSpPr>
        <p:spPr>
          <a:xfrm>
            <a:off x="1403984" y="1577439"/>
            <a:ext cx="2238375" cy="333296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July/August</a:t>
            </a:r>
            <a:endParaRPr lang="fr-FR" sz="2000" b="1" spc="100" dirty="0">
              <a:solidFill>
                <a:srgbClr val="26262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982C5-5D51-C21A-0620-F099554944D5}"/>
              </a:ext>
            </a:extLst>
          </p:cNvPr>
          <p:cNvSpPr txBox="1"/>
          <p:nvPr/>
        </p:nvSpPr>
        <p:spPr>
          <a:xfrm>
            <a:off x="4672012" y="1578627"/>
            <a:ext cx="3161348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September</a:t>
            </a:r>
            <a:endParaRPr lang="fr-FR" sz="2000" b="1" spc="100" dirty="0">
              <a:solidFill>
                <a:srgbClr val="26262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CF659-13D3-AF6F-A0DB-1BF81AD33D4E}"/>
              </a:ext>
            </a:extLst>
          </p:cNvPr>
          <p:cNvSpPr txBox="1"/>
          <p:nvPr/>
        </p:nvSpPr>
        <p:spPr>
          <a:xfrm>
            <a:off x="8671561" y="1577695"/>
            <a:ext cx="2329926" cy="333040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October</a:t>
            </a:r>
            <a:endParaRPr lang="fr-FR" sz="2000" b="1" spc="100" dirty="0">
              <a:solidFill>
                <a:srgbClr val="26262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FDB5AFE-BED3-EB78-938B-C6764D3C91A8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KERNEL CHECKLIST</a:t>
            </a:r>
          </a:p>
        </p:txBody>
      </p:sp>
    </p:spTree>
    <p:extLst>
      <p:ext uri="{BB962C8B-B14F-4D97-AF65-F5344CB8AC3E}">
        <p14:creationId xmlns:p14="http://schemas.microsoft.com/office/powerpoint/2010/main" val="1589961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0373AA-CFB7-49EA-A57E-1AFCA3A0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511"/>
            <a:ext cx="10515600" cy="200052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2023 TRAINING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&amp; LIVE 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B8D1C-7817-5034-EE88-88D3E934C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4351"/>
            <a:ext cx="12230100" cy="1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33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C496E-6EB0-C55A-6080-FC876B2B5909}"/>
              </a:ext>
            </a:extLst>
          </p:cNvPr>
          <p:cNvSpPr txBox="1">
            <a:spLocks/>
          </p:cNvSpPr>
          <p:nvPr/>
        </p:nvSpPr>
        <p:spPr>
          <a:xfrm>
            <a:off x="1021079" y="1843950"/>
            <a:ext cx="9046029" cy="419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Attend Live Moderated Webinars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at </a:t>
            </a: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www.trails-end.com/webinars</a:t>
            </a: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&amp; Existing Unit Kernels are encouraged to attend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Sessions run from July 6 – Sept 9</a:t>
            </a:r>
            <a:r>
              <a:rPr lang="en-US" sz="2000" baseline="30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Tab in Unit Leader Portal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recorded webinar videos, separated by topic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B17CD6-C64C-148C-222B-10345CBF4403}"/>
              </a:ext>
            </a:extLst>
          </p:cNvPr>
          <p:cNvSpPr txBox="1">
            <a:spLocks/>
          </p:cNvSpPr>
          <p:nvPr/>
        </p:nvSpPr>
        <p:spPr>
          <a:xfrm>
            <a:off x="402771" y="353826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UNIT LEADER WEBINARS</a:t>
            </a:r>
          </a:p>
        </p:txBody>
      </p:sp>
    </p:spTree>
    <p:extLst>
      <p:ext uri="{BB962C8B-B14F-4D97-AF65-F5344CB8AC3E}">
        <p14:creationId xmlns:p14="http://schemas.microsoft.com/office/powerpoint/2010/main" val="2120418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6E219143-D814-419F-9EE8-534C7104B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09E220A-044A-435C-9184-FD68547F6DFA}"/>
              </a:ext>
            </a:extLst>
          </p:cNvPr>
          <p:cNvSpPr/>
          <p:nvPr/>
        </p:nvSpPr>
        <p:spPr>
          <a:xfrm>
            <a:off x="-288762" y="2622025"/>
            <a:ext cx="3310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Agenda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4DB282-E84A-49E0-AF67-E639EF431E4F}"/>
              </a:ext>
            </a:extLst>
          </p:cNvPr>
          <p:cNvSpPr txBox="1"/>
          <p:nvPr/>
        </p:nvSpPr>
        <p:spPr>
          <a:xfrm>
            <a:off x="-306914" y="5653091"/>
            <a:ext cx="2388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white"/>
                </a:solidFill>
                <a:latin typeface="Calibri" panose="020F0502020204030204"/>
              </a:rPr>
              <a:t>Products</a:t>
            </a:r>
          </a:p>
        </p:txBody>
      </p:sp>
      <p:sp>
        <p:nvSpPr>
          <p:cNvPr id="10" name="Shape 261">
            <a:extLst>
              <a:ext uri="{FF2B5EF4-FFF2-40B4-BE49-F238E27FC236}">
                <a16:creationId xmlns:a16="http://schemas.microsoft.com/office/drawing/2014/main" id="{77B8BDA1-C93B-43CA-825A-576F88528E19}"/>
              </a:ext>
            </a:extLst>
          </p:cNvPr>
          <p:cNvSpPr/>
          <p:nvPr/>
        </p:nvSpPr>
        <p:spPr>
          <a:xfrm>
            <a:off x="4972050" y="2429435"/>
            <a:ext cx="6715124" cy="3216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75" tIns="50775" rIns="50775" bIns="50775" anchor="ctr">
            <a:spAutoFit/>
          </a:bodyPr>
          <a:lstStyle/>
          <a:p>
            <a:pPr marL="0" marR="0" lvl="0" indent="0" algn="ctr" defTabSz="82504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sz="3600" b="1" i="1" kern="0" dirty="0">
                <a:solidFill>
                  <a:srgbClr val="000000"/>
                </a:solidFill>
                <a:ea typeface="Helvetica Neue Condensed Black" charset="0"/>
                <a:cs typeface="Helvetica" panose="020B0604020202020204" pitchFamily="34" charset="0"/>
                <a:sym typeface="BebasNeueRegular"/>
              </a:rPr>
              <a:t>If you have not registered your unit for the Popcorn Sale, please do so today!</a:t>
            </a:r>
          </a:p>
          <a:p>
            <a:pPr lvl="0" algn="ctr" defTabSz="825046">
              <a:lnSpc>
                <a:spcPct val="80000"/>
              </a:lnSpc>
              <a:defRPr sz="1800"/>
            </a:pPr>
            <a:endParaRPr lang="en-US" sz="3600" b="1" i="1" kern="0" dirty="0">
              <a:solidFill>
                <a:srgbClr val="000000"/>
              </a:solidFill>
              <a:ea typeface="Helvetica Neue Condensed Black" charset="0"/>
              <a:cs typeface="Helvetica" panose="020B0604020202020204" pitchFamily="34" charset="0"/>
              <a:sym typeface="BebasNeueRegular"/>
              <a:hlinkClick r:id="rId4"/>
            </a:endParaRPr>
          </a:p>
          <a:p>
            <a:pPr lvl="0" algn="ctr" defTabSz="825046">
              <a:lnSpc>
                <a:spcPct val="80000"/>
              </a:lnSpc>
              <a:defRPr sz="1800"/>
            </a:pPr>
            <a:r>
              <a:rPr lang="en-US" sz="3600" b="1" i="1" kern="0" dirty="0">
                <a:solidFill>
                  <a:srgbClr val="000000"/>
                </a:solidFill>
                <a:ea typeface="Helvetica Neue Condensed Black" charset="0"/>
                <a:cs typeface="Helvetica" panose="020B0604020202020204" pitchFamily="34" charset="0"/>
                <a:sym typeface="BebasNeueRegular"/>
                <a:hlinkClick r:id="rId5"/>
              </a:rPr>
              <a:t>www.trails-end.com/unit-registration</a:t>
            </a:r>
            <a:endParaRPr lang="en-US" sz="3600" b="1" i="1" kern="0" dirty="0">
              <a:solidFill>
                <a:srgbClr val="000000"/>
              </a:solidFill>
              <a:ea typeface="Helvetica Neue Condensed Black" charset="0"/>
              <a:cs typeface="Helvetica" panose="020B0604020202020204" pitchFamily="34" charset="0"/>
              <a:sym typeface="BebasNeueRegular"/>
            </a:endParaRPr>
          </a:p>
          <a:p>
            <a:pPr lvl="0" algn="ctr" defTabSz="825046">
              <a:lnSpc>
                <a:spcPct val="80000"/>
              </a:lnSpc>
              <a:defRPr sz="1800"/>
            </a:pPr>
            <a:endParaRPr lang="en-US" sz="3600" b="1" i="1" kern="0" dirty="0">
              <a:solidFill>
                <a:srgbClr val="000000"/>
              </a:solidFill>
              <a:ea typeface="Helvetica Neue Condensed Black" charset="0"/>
              <a:cs typeface="Helvetica" panose="020B0604020202020204" pitchFamily="34" charset="0"/>
              <a:sym typeface="BebasNeueRegular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FFE195F2-EEE3-4586-B0F9-75E07B09FD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1" y="1689534"/>
            <a:ext cx="3710562" cy="4810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C6CF8F-E63C-B5BE-30FD-546BDEC18396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COMMIT YOUR UNIT!</a:t>
            </a:r>
          </a:p>
        </p:txBody>
      </p:sp>
    </p:spTree>
    <p:extLst>
      <p:ext uri="{BB962C8B-B14F-4D97-AF65-F5344CB8AC3E}">
        <p14:creationId xmlns:p14="http://schemas.microsoft.com/office/powerpoint/2010/main" val="206054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A950F0-0DD0-6055-151E-593EAD699DED}"/>
              </a:ext>
            </a:extLst>
          </p:cNvPr>
          <p:cNvSpPr/>
          <p:nvPr/>
        </p:nvSpPr>
        <p:spPr>
          <a:xfrm>
            <a:off x="799230" y="1428206"/>
            <a:ext cx="5503817" cy="542979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2A802F-AA54-41BB-3684-3E5CE2FC1FD7}"/>
              </a:ext>
            </a:extLst>
          </p:cNvPr>
          <p:cNvSpPr txBox="1">
            <a:spLocks/>
          </p:cNvSpPr>
          <p:nvPr/>
        </p:nvSpPr>
        <p:spPr>
          <a:xfrm>
            <a:off x="256310" y="128771"/>
            <a:ext cx="5839690" cy="1099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HAVE QUESTIONS?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GET ANSWERS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BE5E341-4C2B-F771-353C-F6AD8D9FB13B}"/>
              </a:ext>
            </a:extLst>
          </p:cNvPr>
          <p:cNvSpPr txBox="1">
            <a:spLocks/>
          </p:cNvSpPr>
          <p:nvPr/>
        </p:nvSpPr>
        <p:spPr>
          <a:xfrm>
            <a:off x="1486535" y="1693718"/>
            <a:ext cx="3777343" cy="42865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1478280" indent="0">
              <a:spcBef>
                <a:spcPts val="1120"/>
              </a:spcBef>
              <a:spcAft>
                <a:spcPts val="0"/>
              </a:spcAft>
              <a:buNone/>
            </a:pPr>
            <a:r>
              <a:rPr lang="en-US" sz="1800" b="1" u="sng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LEC Popcorn Hotline</a:t>
            </a:r>
            <a:r>
              <a:rPr lang="en-US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marR="1478280" indent="0">
              <a:spcBef>
                <a:spcPts val="112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Heather McMillan </a:t>
            </a:r>
            <a: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216-458-8911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marR="0" indent="0">
              <a:lnSpc>
                <a:spcPts val="13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heather.mcmillan@scouting.org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45720" marR="156591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marR="156591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Popcorn Advisors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marR="156591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marR="156591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Jim Vanderpool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marR="0" indent="0"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(216) 458-8920</a:t>
            </a:r>
            <a:b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Jim.Vanderpool@scouting.org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marR="156591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marR="156591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Jason Setser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marR="0" indent="0"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(216) 458-8923</a:t>
            </a:r>
            <a:b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Jason.Setser@scouting.org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56591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marR="156591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Mike Evano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marR="0" indent="0"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(216) 331-4616</a:t>
            </a:r>
            <a:b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Mike.Evano@scouting.org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Clr>
                <a:srgbClr val="262626"/>
              </a:buClr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50FF86-B669-38B0-5A52-592FA377FA90}"/>
              </a:ext>
            </a:extLst>
          </p:cNvPr>
          <p:cNvSpPr txBox="1">
            <a:spLocks/>
          </p:cNvSpPr>
          <p:nvPr/>
        </p:nvSpPr>
        <p:spPr>
          <a:xfrm>
            <a:off x="6436467" y="1953546"/>
            <a:ext cx="5403273" cy="4661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Trail’s End Support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Join Unit Leader Popcorn Community Group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Text FACEBOOK to 62771</a:t>
            </a: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Join Scout Parent Facebook Group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Text PARENTFB to 62771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Visit our FAQ’s</a:t>
            </a:r>
          </a:p>
          <a:p>
            <a:pPr marL="0" indent="0">
              <a:buClr>
                <a:schemeClr val="accent6">
                  <a:lumMod val="20000"/>
                  <a:lumOff val="80000"/>
                </a:schemeClr>
              </a:buClr>
              <a:buNone/>
            </a:pPr>
            <a:r>
              <a:rPr lang="en-US" sz="2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4"/>
              </a:rPr>
              <a:t>https://support.trails-end.com</a:t>
            </a:r>
            <a:endParaRPr lang="en-US" sz="200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6">
                  <a:lumMod val="20000"/>
                  <a:lumOff val="80000"/>
                </a:schemeClr>
              </a:buClr>
              <a:buNone/>
            </a:pPr>
            <a:endParaRPr lang="en-US" sz="200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99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0373AA-CFB7-49EA-A57E-1AFCA3A0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511"/>
            <a:ext cx="10515600" cy="200052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B8D1C-7817-5034-EE88-88D3E934C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4351"/>
            <a:ext cx="12230100" cy="1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4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63F22F-055F-43E1-978C-D7829F318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07167D-CE3B-4F86-BB97-20F9374ED6EC}"/>
              </a:ext>
            </a:extLst>
          </p:cNvPr>
          <p:cNvSpPr txBox="1"/>
          <p:nvPr/>
        </p:nvSpPr>
        <p:spPr>
          <a:xfrm>
            <a:off x="149087" y="2998646"/>
            <a:ext cx="5849257" cy="7499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55532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73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0373AA-CFB7-49EA-A57E-1AFCA3A0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511"/>
            <a:ext cx="10515600" cy="1433649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A SUCCESSFUL SALE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B8D1C-7817-5034-EE88-88D3E934C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4351"/>
            <a:ext cx="12230100" cy="1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82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31B4BA-2936-E146-3550-80711B266A34}"/>
              </a:ext>
            </a:extLst>
          </p:cNvPr>
          <p:cNvSpPr txBox="1">
            <a:spLocks/>
          </p:cNvSpPr>
          <p:nvPr/>
        </p:nvSpPr>
        <p:spPr>
          <a:xfrm>
            <a:off x="367937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A SUCCESSFUL SALE</a:t>
            </a:r>
            <a:endParaRPr lang="en-US" sz="5400" dirty="0">
              <a:solidFill>
                <a:schemeClr val="bg1"/>
              </a:solidFill>
              <a:latin typeface="Arial Black" panose="020B0604020202020204" pitchFamily="34" charset="0"/>
              <a:ea typeface="HELVETICA NEUE CONDENSED" panose="02000503000000020004" pitchFamily="2" charset="0"/>
              <a:cs typeface="Arial Black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24945-A141-82E7-F431-DB7F8144B506}"/>
              </a:ext>
            </a:extLst>
          </p:cNvPr>
          <p:cNvSpPr txBox="1">
            <a:spLocks/>
          </p:cNvSpPr>
          <p:nvPr/>
        </p:nvSpPr>
        <p:spPr>
          <a:xfrm>
            <a:off x="569422" y="1636232"/>
            <a:ext cx="4899562" cy="494438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Unit Leader Preparation</a:t>
            </a:r>
            <a:endParaRPr lang="en-US" b="1" dirty="0">
              <a:solidFill>
                <a:srgbClr val="262626"/>
              </a:solidFill>
              <a:latin typeface="Arial"/>
              <a:ea typeface="HELVETICA NEUE MEDIUM" panose="02000503000000020004" pitchFamily="2" charset="0"/>
              <a:cs typeface="Arial"/>
            </a:endParaRP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Attend Webinars &amp; Training Tab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Plan your program year &amp; key adventures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Set budget and goals via the Unit Leader Planner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If participating in Trail’s End Storefront program, reserve prime hours at prime locations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Secure your own additional storefront hours if needed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Obtain supplies: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Square Readers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Storefront supplies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Unit incentives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Review the Unit Leader Portal training tab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Prepare for your Unit Kickoff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A40C14-E238-086D-33CE-988450C7E069}"/>
              </a:ext>
            </a:extLst>
          </p:cNvPr>
          <p:cNvSpPr txBox="1">
            <a:spLocks/>
          </p:cNvSpPr>
          <p:nvPr/>
        </p:nvSpPr>
        <p:spPr>
          <a:xfrm>
            <a:off x="6172200" y="1636232"/>
            <a:ext cx="5908964" cy="4661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Prepare your Scouts &amp; Families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New Scout? Download the app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Text APP to 62771 to download/register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Setup accounts in the app (One Account per Scout)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Encourage Scouts to review the training tab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Motivate with incentives and how you will use the funds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Communicate key dates and progress</a:t>
            </a:r>
          </a:p>
        </p:txBody>
      </p:sp>
    </p:spTree>
    <p:extLst>
      <p:ext uri="{BB962C8B-B14F-4D97-AF65-F5344CB8AC3E}">
        <p14:creationId xmlns:p14="http://schemas.microsoft.com/office/powerpoint/2010/main" val="3242335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00849-4EA8-BF9A-7FA7-015972CBD673}"/>
              </a:ext>
            </a:extLst>
          </p:cNvPr>
          <p:cNvSpPr txBox="1">
            <a:spLocks/>
          </p:cNvSpPr>
          <p:nvPr/>
        </p:nvSpPr>
        <p:spPr>
          <a:xfrm>
            <a:off x="838200" y="1910137"/>
            <a:ext cx="9133114" cy="41388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your adventures for the year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Determine Unit expenses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Dues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Advancements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Supplies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Etc.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Utilize the Unit Leader Planner tool (storefront hours, budgeting, goal setting)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Set Unit and individual Scout sales goals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Decide on Unit incentives for Scouts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b="1" dirty="0">
              <a:solidFill>
                <a:srgbClr val="262626"/>
              </a:solidFill>
              <a:latin typeface="Arial" panose="020B0604020202020204" pitchFamily="34" charset="0"/>
              <a:ea typeface="12 pt. Helvetica* 75 Bold   074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Obtain Kernel Guide for planning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ea typeface="12 pt. Helvetica* 75 Bold   074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D4C281-9934-A19C-6821-CBE5F5280688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BUDGET &amp; GOAL</a:t>
            </a:r>
          </a:p>
        </p:txBody>
      </p:sp>
    </p:spTree>
    <p:extLst>
      <p:ext uri="{BB962C8B-B14F-4D97-AF65-F5344CB8AC3E}">
        <p14:creationId xmlns:p14="http://schemas.microsoft.com/office/powerpoint/2010/main" val="2167934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02177-F4E2-45E1-CCF2-C3C534BF2A5A}"/>
              </a:ext>
            </a:extLst>
          </p:cNvPr>
          <p:cNvSpPr txBox="1">
            <a:spLocks/>
          </p:cNvSpPr>
          <p:nvPr/>
        </p:nvSpPr>
        <p:spPr>
          <a:xfrm>
            <a:off x="658091" y="1606382"/>
            <a:ext cx="4856018" cy="4898860"/>
          </a:xfrm>
          <a:prstGeom prst="rect">
            <a:avLst/>
          </a:prstGeom>
        </p:spPr>
        <p:txBody>
          <a:bodyPr lIns="91440" tIns="45720" rIns="91440" bIns="4572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Make it fun</a:t>
            </a:r>
            <a:endParaRPr lang="en-US" b="1" dirty="0">
              <a:solidFill>
                <a:srgbClr val="262626"/>
              </a:solidFill>
              <a:latin typeface="Arial"/>
              <a:ea typeface="HELVETICA NEUE MEDIUM" panose="02000503000000020004" pitchFamily="2" charset="0"/>
              <a:cs typeface="Arial"/>
            </a:endParaRP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Create excitement with food, games, and prizes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Set Stretch Goals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Review your program calendar and Unit sales goals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Assist Scouts to set their individual goals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Get started with the Trail’s End App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Scouts who sold previously use the same account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New Scouts set up an account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Each Scout requires their own account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E8B684-F8B6-562D-6A19-DCD3566B2B3E}"/>
              </a:ext>
            </a:extLst>
          </p:cNvPr>
          <p:cNvSpPr txBox="1">
            <a:spLocks/>
          </p:cNvSpPr>
          <p:nvPr/>
        </p:nvSpPr>
        <p:spPr>
          <a:xfrm>
            <a:off x="6477000" y="1606382"/>
            <a:ext cx="5523411" cy="4661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Talk about prizes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Trail’s End Rewards – Amazon Gift Cards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Council &amp; Unit Incentives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Training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Role play to train kids how to sell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Direct Scouts/families to the training resources in the App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Review key dates / Timeline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51C251-3E93-AF19-1497-E2A6A87CD6C8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UNIT KICKOFF</a:t>
            </a:r>
          </a:p>
        </p:txBody>
      </p:sp>
    </p:spTree>
    <p:extLst>
      <p:ext uri="{BB962C8B-B14F-4D97-AF65-F5344CB8AC3E}">
        <p14:creationId xmlns:p14="http://schemas.microsoft.com/office/powerpoint/2010/main" val="264212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765D8C1-9D1E-CC4A-043B-8BEA618DDBCD}"/>
              </a:ext>
            </a:extLst>
          </p:cNvPr>
          <p:cNvSpPr txBox="1">
            <a:spLocks/>
          </p:cNvSpPr>
          <p:nvPr/>
        </p:nvSpPr>
        <p:spPr>
          <a:xfrm>
            <a:off x="185058" y="506568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GET READY TO SELL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3D361-D9BD-7967-738A-F82F554D689D}"/>
              </a:ext>
            </a:extLst>
          </p:cNvPr>
          <p:cNvSpPr txBox="1"/>
          <p:nvPr/>
        </p:nvSpPr>
        <p:spPr>
          <a:xfrm>
            <a:off x="284698" y="137236"/>
            <a:ext cx="7162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accent1"/>
              </a:buClr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CREATE AN ENGAGING &amp; ENERGETIC PITCH FOR THE SALE!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B42C24B-EBDE-090D-A68E-D6481846B671}"/>
              </a:ext>
            </a:extLst>
          </p:cNvPr>
          <p:cNvSpPr txBox="1">
            <a:spLocks/>
          </p:cNvSpPr>
          <p:nvPr/>
        </p:nvSpPr>
        <p:spPr>
          <a:xfrm>
            <a:off x="185058" y="1883138"/>
            <a:ext cx="5667102" cy="4661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600" u="sng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Sell More Perfect Your Sales Pitch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Big smile, make eye contact, introduce yourself, and which pack you are a part of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600" b="1" i="1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“Hello, I’m [Your First Name] from [Pack#]”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2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Let people know your goals 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600" b="1" i="1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“I’m earning my way to [adventure or summer camp”]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2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Close your sale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600" b="1" i="1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“Can I count on your support today?”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2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Thank your customer and end your sale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“</a:t>
            </a:r>
            <a:r>
              <a:rPr lang="en-US" sz="1600" b="1" i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Thank you, w</a:t>
            </a:r>
            <a:r>
              <a:rPr lang="en-US" sz="1600" b="1" i="1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 prefer credit / debit payment”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BC51310-A3AC-5D93-6105-9CD4B2019E39}"/>
              </a:ext>
            </a:extLst>
          </p:cNvPr>
          <p:cNvSpPr txBox="1">
            <a:spLocks/>
          </p:cNvSpPr>
          <p:nvPr/>
        </p:nvSpPr>
        <p:spPr>
          <a:xfrm>
            <a:off x="6097978" y="2145049"/>
            <a:ext cx="5908964" cy="35889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600" u="sng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Look Sharp, Be Prepared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Always wear your Class A field uniform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Always speak clearly and say, “Thank you!”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Download the app and login in advance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Grow your sales by asking every customer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Know your products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Be ready to answer “What is your favorite flavor and why?”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Ask the customer for their support of your Scouting activities.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Tell your customer what being a Scout means to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7A5B9B-6107-1412-9ED8-FD446C16BB77}"/>
              </a:ext>
            </a:extLst>
          </p:cNvPr>
          <p:cNvSpPr txBox="1"/>
          <p:nvPr/>
        </p:nvSpPr>
        <p:spPr>
          <a:xfrm>
            <a:off x="1513609" y="6465701"/>
            <a:ext cx="931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TIP: Visit the app training section: How to guides, tips, and resources</a:t>
            </a:r>
          </a:p>
        </p:txBody>
      </p:sp>
    </p:spTree>
    <p:extLst>
      <p:ext uri="{BB962C8B-B14F-4D97-AF65-F5344CB8AC3E}">
        <p14:creationId xmlns:p14="http://schemas.microsoft.com/office/powerpoint/2010/main" val="286632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0373AA-CFB7-49EA-A57E-1AFCA3A0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511"/>
            <a:ext cx="10515600" cy="1433649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WAYS TO SELL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B8D1C-7817-5034-EE88-88D3E934C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4351"/>
            <a:ext cx="12230100" cy="1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37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AB71C-D26B-45ED-ABCB-9BD2B88D372E}"/>
              </a:ext>
            </a:extLst>
          </p:cNvPr>
          <p:cNvSpPr txBox="1"/>
          <p:nvPr/>
        </p:nvSpPr>
        <p:spPr>
          <a:xfrm>
            <a:off x="721044" y="1897460"/>
            <a:ext cx="2238375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ONLINE DIRECT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D0588-AA1D-7A91-0604-46BBD9921E44}"/>
              </a:ext>
            </a:extLst>
          </p:cNvPr>
          <p:cNvSpPr txBox="1"/>
          <p:nvPr/>
        </p:nvSpPr>
        <p:spPr>
          <a:xfrm>
            <a:off x="411480" y="2444642"/>
            <a:ext cx="2932884" cy="30734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 direct to your customers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in the app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page via email, text, social media or QR code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handling of products or cash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$65 Average Order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 &amp; prices may vary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Shipping/Tax may apply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year-round</a:t>
            </a: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02882-09A5-0A27-0C16-19F6FC88F7C3}"/>
              </a:ext>
            </a:extLst>
          </p:cNvPr>
          <p:cNvSpPr txBox="1"/>
          <p:nvPr/>
        </p:nvSpPr>
        <p:spPr>
          <a:xfrm>
            <a:off x="4501451" y="1893609"/>
            <a:ext cx="3161348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STOREFRONT SALES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E2FA3-3DC4-E877-0459-B09B31D0273A}"/>
              </a:ext>
            </a:extLst>
          </p:cNvPr>
          <p:cNvSpPr txBox="1"/>
          <p:nvPr/>
        </p:nvSpPr>
        <p:spPr>
          <a:xfrm>
            <a:off x="4438092" y="2444642"/>
            <a:ext cx="3161348" cy="30734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high foot traffic retailers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Reserved by Unit Leaders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up to sell in person at a store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$162 per hour National average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parent and one Scout cover more hours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your storefront split method in the Leader Portal before storefront sales begin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2337A-3A77-A836-31FF-CCE098E96D30}"/>
              </a:ext>
            </a:extLst>
          </p:cNvPr>
          <p:cNvSpPr txBox="1"/>
          <p:nvPr/>
        </p:nvSpPr>
        <p:spPr>
          <a:xfrm>
            <a:off x="9030651" y="1929774"/>
            <a:ext cx="2329926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WAGON SALES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ABD37-B0ED-8500-1507-E1AB8F8A98AD}"/>
              </a:ext>
            </a:extLst>
          </p:cNvPr>
          <p:cNvSpPr txBox="1"/>
          <p:nvPr/>
        </p:nvSpPr>
        <p:spPr>
          <a:xfrm>
            <a:off x="8584378" y="2444642"/>
            <a:ext cx="3275113" cy="30734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 product to your family, friends and neighbors' homes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parents to ask their co-workers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sales delivered or undelivered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Delivered: </a:t>
            </a: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out popcorn in advance, and deliver products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Undelivered: </a:t>
            </a: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order and deliver products later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have an adult with you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9CC9D9-E0C1-2929-CAA4-8BE3F8EA46CA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WAYS TO SELL</a:t>
            </a:r>
          </a:p>
        </p:txBody>
      </p:sp>
    </p:spTree>
    <p:extLst>
      <p:ext uri="{BB962C8B-B14F-4D97-AF65-F5344CB8AC3E}">
        <p14:creationId xmlns:p14="http://schemas.microsoft.com/office/powerpoint/2010/main" val="1108456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2FD978492E784A89C2F91E48060929" ma:contentTypeVersion="15" ma:contentTypeDescription="Create a new document." ma:contentTypeScope="" ma:versionID="5f3bec1027e32dcba6f139184b2ceb29">
  <xsd:schema xmlns:xsd="http://www.w3.org/2001/XMLSchema" xmlns:xs="http://www.w3.org/2001/XMLSchema" xmlns:p="http://schemas.microsoft.com/office/2006/metadata/properties" xmlns:ns3="640ccac8-9128-4e4f-9c7c-f1ada56637f8" xmlns:ns4="3f37e94a-7e42-41c8-b0fd-e91b94d17e07" targetNamespace="http://schemas.microsoft.com/office/2006/metadata/properties" ma:root="true" ma:fieldsID="74c4050c36a7ac3b39d1067b9d7486d2" ns3:_="" ns4:_="">
    <xsd:import namespace="640ccac8-9128-4e4f-9c7c-f1ada56637f8"/>
    <xsd:import namespace="3f37e94a-7e42-41c8-b0fd-e91b94d17e0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0ccac8-9128-4e4f-9c7c-f1ada5663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7e94a-7e42-41c8-b0fd-e91b94d17e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f37e94a-7e42-41c8-b0fd-e91b94d17e07" xsi:nil="true"/>
  </documentManagement>
</p:properties>
</file>

<file path=customXml/itemProps1.xml><?xml version="1.0" encoding="utf-8"?>
<ds:datastoreItem xmlns:ds="http://schemas.openxmlformats.org/officeDocument/2006/customXml" ds:itemID="{9A308C4E-324B-45A8-B9E9-2B2C706030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0B27CB-D44C-47EC-940A-4F3136AFF9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0ccac8-9128-4e4f-9c7c-f1ada56637f8"/>
    <ds:schemaRef ds:uri="3f37e94a-7e42-41c8-b0fd-e91b94d17e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8581FC-6A18-49DF-A95D-1E4627A5E01A}">
  <ds:schemaRefs>
    <ds:schemaRef ds:uri="http://purl.org/dc/elements/1.1/"/>
    <ds:schemaRef ds:uri="http://purl.org/dc/dcmitype/"/>
    <ds:schemaRef ds:uri="http://purl.org/dc/terms/"/>
    <ds:schemaRef ds:uri="3f37e94a-7e42-41c8-b0fd-e91b94d17e07"/>
    <ds:schemaRef ds:uri="http://schemas.microsoft.com/office/2006/documentManagement/types"/>
    <ds:schemaRef ds:uri="640ccac8-9128-4e4f-9c7c-f1ada56637f8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14486</TotalTime>
  <Words>1951</Words>
  <Application>Microsoft Office PowerPoint</Application>
  <PresentationFormat>Widescreen</PresentationFormat>
  <Paragraphs>348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Amasis MT Pro Black</vt:lpstr>
      <vt:lpstr>Arial</vt:lpstr>
      <vt:lpstr>Arial Black</vt:lpstr>
      <vt:lpstr>Calibri</vt:lpstr>
      <vt:lpstr>Calibri Light</vt:lpstr>
      <vt:lpstr>Helvetica</vt:lpstr>
      <vt:lpstr>Symbol</vt:lpstr>
      <vt:lpstr>Office Theme</vt:lpstr>
      <vt:lpstr>PowerPoint Presentation</vt:lpstr>
      <vt:lpstr>PowerPoint Presentation</vt:lpstr>
      <vt:lpstr>A SUCCESSFUL SALE</vt:lpstr>
      <vt:lpstr>PowerPoint Presentation</vt:lpstr>
      <vt:lpstr>PowerPoint Presentation</vt:lpstr>
      <vt:lpstr>PowerPoint Presentation</vt:lpstr>
      <vt:lpstr>PowerPoint Presentation</vt:lpstr>
      <vt:lpstr>WAYS TO SELL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 TRAINING &amp; LIVE SUPPORT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Arielle Lupinacci</dc:creator>
  <cp:lastModifiedBy>Mike Evano</cp:lastModifiedBy>
  <cp:revision>335</cp:revision>
  <cp:lastPrinted>2021-07-08T15:28:14Z</cp:lastPrinted>
  <dcterms:created xsi:type="dcterms:W3CDTF">2019-10-22T13:32:28Z</dcterms:created>
  <dcterms:modified xsi:type="dcterms:W3CDTF">2023-07-08T13:44:00Z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0x0101003A2FD978492E784A89C2F91E48060929</vt:lpwstr>
  </property>
</Properties>
</file>