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57" r:id="rId3"/>
    <p:sldId id="258" r:id="rId4"/>
    <p:sldId id="259" r:id="rId5"/>
    <p:sldId id="261" r:id="rId6"/>
    <p:sldId id="268" r:id="rId7"/>
    <p:sldId id="264" r:id="rId8"/>
    <p:sldId id="265" r:id="rId9"/>
    <p:sldId id="262" r:id="rId10"/>
    <p:sldId id="263" r:id="rId11"/>
    <p:sldId id="269" r:id="rId12"/>
    <p:sldId id="270" r:id="rId13"/>
    <p:sldId id="267" r:id="rId14"/>
    <p:sldId id="266" r:id="rId15"/>
    <p:sldId id="271" r:id="rId16"/>
    <p:sldId id="272" r:id="rId17"/>
  </p:sldIdLst>
  <p:sldSz cx="10058400" cy="77724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496"/>
    <a:srgbClr val="1B1F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1560" y="62"/>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F9B59B7-18E4-4D1B-A8BB-6D098192358E}" type="datetimeFigureOut">
              <a:rPr lang="en-US" smtClean="0"/>
              <a:t>7/6/2022</a:t>
            </a:fld>
            <a:endParaRPr lang="en-US"/>
          </a:p>
        </p:txBody>
      </p:sp>
      <p:sp>
        <p:nvSpPr>
          <p:cNvPr id="4" name="Slide Image Placeholder 3"/>
          <p:cNvSpPr>
            <a:spLocks noGrp="1" noRot="1" noChangeAspect="1"/>
          </p:cNvSpPr>
          <p:nvPr>
            <p:ph type="sldImg" idx="2"/>
          </p:nvPr>
        </p:nvSpPr>
        <p:spPr>
          <a:xfrm>
            <a:off x="1493838" y="1169988"/>
            <a:ext cx="408940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05F7C403-6B6A-4F5F-933C-6EAD3693D8B9}" type="slidenum">
              <a:rPr lang="en-US" smtClean="0"/>
              <a:t>‹#›</a:t>
            </a:fld>
            <a:endParaRPr lang="en-US"/>
          </a:p>
        </p:txBody>
      </p:sp>
    </p:spTree>
    <p:extLst>
      <p:ext uri="{BB962C8B-B14F-4D97-AF65-F5344CB8AC3E}">
        <p14:creationId xmlns:p14="http://schemas.microsoft.com/office/powerpoint/2010/main" val="349923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BA7A95-9684-41CD-B26B-D85719658B8F}" type="datetime1">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174382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93CA4-584E-41E5-AA3B-B4C7A1E98878}" type="datetime1">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300830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AE64B-8D48-4E3D-A54D-4BEC63230B8B}" type="datetime1">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199441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9D1AE-42BD-4955-8F8F-B15CADEFBBF6}" type="datetime1">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417417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9443F-FBC6-4888-8B4D-52162F8E4F73}" type="datetime1">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36258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173A9-9B20-438B-871D-51D9391E96BA}" type="datetime1">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349294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5788BC-57A2-446A-877D-9494BF30DC43}" type="datetime1">
              <a:rPr lang="en-US" smtClean="0"/>
              <a:t>7/6/2022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252259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FD38B7-92F1-45AD-B7CA-13016DEF96AC}" type="datetime1">
              <a:rPr lang="en-US" smtClean="0"/>
              <a:t>7/6/2022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356707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83E1F-6FE0-4BD4-AF53-350AA32ABFB8}" type="datetime1">
              <a:rPr lang="en-US" smtClean="0"/>
              <a:t>7/6/2022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362120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1D09C8F3-ED2A-415A-94BE-125F8635454E}" type="datetime1">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224728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B4C862A-867C-4998-A8DB-65BF7A0C1F02}" type="datetime1">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B8718-57A2-4CF6-97F7-3C5ED51AFE77}" type="slidenum">
              <a:rPr lang="en-US" smtClean="0"/>
              <a:t>‹#›</a:t>
            </a:fld>
            <a:endParaRPr lang="en-US"/>
          </a:p>
        </p:txBody>
      </p:sp>
    </p:spTree>
    <p:extLst>
      <p:ext uri="{BB962C8B-B14F-4D97-AF65-F5344CB8AC3E}">
        <p14:creationId xmlns:p14="http://schemas.microsoft.com/office/powerpoint/2010/main" val="87213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5299741F-C975-4B9C-8058-B1F4CCE370C2}" type="datetime1">
              <a:rPr lang="en-US" smtClean="0"/>
              <a:t>7/6/2022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C4EB8718-57A2-4CF6-97F7-3C5ED51AFE77}" type="slidenum">
              <a:rPr lang="en-US" smtClean="0"/>
              <a:t>‹#›</a:t>
            </a:fld>
            <a:endParaRPr lang="en-US"/>
          </a:p>
        </p:txBody>
      </p:sp>
    </p:spTree>
    <p:extLst>
      <p:ext uri="{BB962C8B-B14F-4D97-AF65-F5344CB8AC3E}">
        <p14:creationId xmlns:p14="http://schemas.microsoft.com/office/powerpoint/2010/main" val="226577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D31440-D1B0-520B-32DD-75588A02D381}"/>
              </a:ext>
            </a:extLst>
          </p:cNvPr>
          <p:cNvSpPr>
            <a:spLocks noGrp="1"/>
          </p:cNvSpPr>
          <p:nvPr>
            <p:ph type="ctrTitle"/>
          </p:nvPr>
        </p:nvSpPr>
        <p:spPr>
          <a:xfrm>
            <a:off x="35616" y="2326395"/>
            <a:ext cx="10058400" cy="1969770"/>
          </a:xfrm>
        </p:spPr>
        <p:txBody>
          <a:bodyPr>
            <a:noAutofit/>
          </a:bodyPr>
          <a:lstStyle/>
          <a:p>
            <a:r>
              <a:rPr lang="en-US" sz="6000" b="1" dirty="0">
                <a:solidFill>
                  <a:srgbClr val="015496"/>
                </a:solidFill>
                <a:latin typeface="+mn-lt"/>
              </a:rPr>
              <a:t>CUB SCOUT </a:t>
            </a:r>
            <a:br>
              <a:rPr lang="en-US" sz="6000" b="1" dirty="0">
                <a:solidFill>
                  <a:srgbClr val="015496"/>
                </a:solidFill>
                <a:latin typeface="+mn-lt"/>
              </a:rPr>
            </a:br>
            <a:r>
              <a:rPr lang="en-US" sz="6000" b="1" dirty="0">
                <a:solidFill>
                  <a:srgbClr val="015496"/>
                </a:solidFill>
                <a:latin typeface="+mn-lt"/>
              </a:rPr>
              <a:t>PARENT ORIENTATION GUIDE</a:t>
            </a:r>
          </a:p>
        </p:txBody>
      </p:sp>
      <p:sp>
        <p:nvSpPr>
          <p:cNvPr id="3" name="Subtitle 2">
            <a:extLst>
              <a:ext uri="{FF2B5EF4-FFF2-40B4-BE49-F238E27FC236}">
                <a16:creationId xmlns:a16="http://schemas.microsoft.com/office/drawing/2014/main" id="{2D4883F4-3C63-6B53-8784-725F95B88605}"/>
              </a:ext>
            </a:extLst>
          </p:cNvPr>
          <p:cNvSpPr>
            <a:spLocks noGrp="1"/>
          </p:cNvSpPr>
          <p:nvPr>
            <p:ph type="subTitle" idx="1"/>
          </p:nvPr>
        </p:nvSpPr>
        <p:spPr>
          <a:xfrm>
            <a:off x="0" y="4486586"/>
            <a:ext cx="10058400" cy="1366004"/>
          </a:xfrm>
        </p:spPr>
        <p:txBody>
          <a:bodyPr>
            <a:noAutofit/>
          </a:bodyPr>
          <a:lstStyle/>
          <a:p>
            <a:r>
              <a:rPr lang="en-US" sz="9600" b="1" dirty="0">
                <a:solidFill>
                  <a:srgbClr val="FF0000"/>
                </a:solidFill>
                <a:latin typeface="Arial Nova Cond" panose="020B0506020202020204" pitchFamily="34" charset="0"/>
              </a:rPr>
              <a:t>WELCOME!</a:t>
            </a:r>
          </a:p>
        </p:txBody>
      </p:sp>
      <p:pic>
        <p:nvPicPr>
          <p:cNvPr id="1028" name="Picture 4" descr="See the source image">
            <a:extLst>
              <a:ext uri="{FF2B5EF4-FFF2-40B4-BE49-F238E27FC236}">
                <a16:creationId xmlns:a16="http://schemas.microsoft.com/office/drawing/2014/main" id="{202932D9-7AC9-08B7-4B99-AF892A134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47" y="5642924"/>
            <a:ext cx="1901952" cy="1901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17A8A73-1FB2-83F4-81DF-D69961E34B46}"/>
              </a:ext>
            </a:extLst>
          </p:cNvPr>
          <p:cNvPicPr>
            <a:picLocks noChangeAspect="1"/>
          </p:cNvPicPr>
          <p:nvPr/>
        </p:nvPicPr>
        <p:blipFill rotWithShape="1">
          <a:blip r:embed="rId4">
            <a:extLst>
              <a:ext uri="{28A0092B-C50C-407E-A947-70E740481C1C}">
                <a14:useLocalDpi xmlns:a14="http://schemas.microsoft.com/office/drawing/2010/main" val="0"/>
              </a:ext>
            </a:extLst>
          </a:blip>
          <a:srcRect l="10084" t="10756" b="19496"/>
          <a:stretch/>
        </p:blipFill>
        <p:spPr bwMode="auto">
          <a:xfrm>
            <a:off x="7421514" y="5729056"/>
            <a:ext cx="2334689" cy="1810905"/>
          </a:xfrm>
          <a:prstGeom prst="rect">
            <a:avLst/>
          </a:prstGeom>
          <a:noFill/>
          <a:ln>
            <a:noFill/>
          </a:ln>
          <a:extLst>
            <a:ext uri="{53640926-AAD7-44D8-BBD7-CCE9431645EC}">
              <a14:shadowObscured xmlns:a14="http://schemas.microsoft.com/office/drawing/2010/main"/>
            </a:ext>
          </a:extLst>
        </p:spPr>
      </p:pic>
      <p:pic>
        <p:nvPicPr>
          <p:cNvPr id="1031" name="Picture 7">
            <a:extLst>
              <a:ext uri="{FF2B5EF4-FFF2-40B4-BE49-F238E27FC236}">
                <a16:creationId xmlns:a16="http://schemas.microsoft.com/office/drawing/2014/main" id="{061B809C-728C-D161-6481-7B4DCB421F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54" y="740759"/>
            <a:ext cx="1885950" cy="5657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A5A2633-85D2-FA51-C727-91C513AEC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308" y="138639"/>
            <a:ext cx="15716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DABDF74C-642E-B27C-6EF5-E976E55819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901" y="117179"/>
            <a:ext cx="15716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067740E-2FE9-BEB4-3E1F-EEF3FEE6EE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9494" y="139897"/>
            <a:ext cx="1569110" cy="156911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FDB31D8F-0E24-BF3C-0230-3A7D18BB46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8574" y="133622"/>
            <a:ext cx="1265613" cy="15313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B1E7EF0-D2DB-4432-BCB5-BB37C6F1FB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5161" y="1773238"/>
            <a:ext cx="1768078" cy="565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A8E284D-414A-5643-9F62-D55AD3A3970F}"/>
              </a:ext>
            </a:extLst>
          </p:cNvPr>
          <p:cNvPicPr>
            <a:picLocks noChangeAspect="1"/>
          </p:cNvPicPr>
          <p:nvPr/>
        </p:nvPicPr>
        <p:blipFill>
          <a:blip r:embed="rId11"/>
          <a:stretch>
            <a:fillRect/>
          </a:stretch>
        </p:blipFill>
        <p:spPr>
          <a:xfrm>
            <a:off x="2103572" y="138067"/>
            <a:ext cx="1572768" cy="1572768"/>
          </a:xfrm>
          <a:prstGeom prst="rect">
            <a:avLst/>
          </a:prstGeom>
        </p:spPr>
      </p:pic>
    </p:spTree>
    <p:extLst>
      <p:ext uri="{BB962C8B-B14F-4D97-AF65-F5344CB8AC3E}">
        <p14:creationId xmlns:p14="http://schemas.microsoft.com/office/powerpoint/2010/main" val="379875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217860"/>
            <a:ext cx="9764110" cy="1194260"/>
          </a:xfrm>
        </p:spPr>
        <p:txBody>
          <a:bodyPr>
            <a:normAutofit fontScale="90000"/>
          </a:bodyPr>
          <a:lstStyle/>
          <a:p>
            <a:r>
              <a:rPr lang="en-US" sz="5600" b="1" u="sng" dirty="0">
                <a:latin typeface="+mn-lt"/>
              </a:rPr>
              <a:t>THE ADVANCEMENT PLAN (</a:t>
            </a:r>
            <a:r>
              <a:rPr lang="en-US" sz="5600" b="1" u="sng" dirty="0" err="1">
                <a:latin typeface="+mn-lt"/>
              </a:rPr>
              <a:t>con’t</a:t>
            </a:r>
            <a:r>
              <a:rPr lang="en-US" sz="5600" b="1" u="sng" dirty="0">
                <a:latin typeface="+mn-lt"/>
              </a:rPr>
              <a:t>)</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10</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446689" y="1376522"/>
            <a:ext cx="9354207" cy="6030878"/>
          </a:xfrm>
        </p:spPr>
        <p:txBody>
          <a:bodyPr>
            <a:noAutofit/>
          </a:bodyPr>
          <a:lstStyle/>
          <a:p>
            <a:pPr marL="0" indent="0">
              <a:spcBef>
                <a:spcPts val="0"/>
              </a:spcBef>
              <a:buNone/>
            </a:pPr>
            <a:r>
              <a:rPr lang="en-US" sz="2300" dirty="0">
                <a:latin typeface="Arial Nova Cond" panose="020B0506020202020204" pitchFamily="34" charset="0"/>
              </a:rPr>
              <a:t>All Scouts should have their own Cub Scout Handbook or access to </a:t>
            </a:r>
            <a:r>
              <a:rPr lang="en-US" sz="2300" dirty="0" err="1">
                <a:latin typeface="Arial Nova Cond" panose="020B0506020202020204" pitchFamily="34" charset="0"/>
              </a:rPr>
              <a:t>Scoutbook</a:t>
            </a:r>
            <a:r>
              <a:rPr lang="en-US" sz="2300" dirty="0">
                <a:latin typeface="Arial Nova Cond" panose="020B0506020202020204" pitchFamily="34" charset="0"/>
              </a:rPr>
              <a:t> and work on their age-appropriate “Rank Badge”.</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		</a:t>
            </a:r>
          </a:p>
          <a:p>
            <a:pPr marL="0" indent="0">
              <a:spcBef>
                <a:spcPts val="0"/>
              </a:spcBef>
              <a:buNone/>
            </a:pPr>
            <a:r>
              <a:rPr lang="en-US" sz="2300" dirty="0">
                <a:latin typeface="Arial Nova Cond" panose="020B0506020202020204" pitchFamily="34" charset="0"/>
              </a:rPr>
              <a:t>		</a:t>
            </a:r>
            <a:r>
              <a:rPr lang="en-US" sz="2300" b="1" dirty="0">
                <a:latin typeface="Arial Nova Cond" panose="020B0506020202020204" pitchFamily="34" charset="0"/>
              </a:rPr>
              <a:t>BEAR</a:t>
            </a:r>
            <a:r>
              <a:rPr lang="en-US" sz="2300" dirty="0">
                <a:latin typeface="Arial Nova Cond" panose="020B0506020202020204" pitchFamily="34" charset="0"/>
              </a:rPr>
              <a:t> (3</a:t>
            </a:r>
            <a:r>
              <a:rPr lang="en-US" sz="2300" baseline="30000" dirty="0">
                <a:latin typeface="Arial Nova Cond" panose="020B0506020202020204" pitchFamily="34" charset="0"/>
              </a:rPr>
              <a:t>rd</a:t>
            </a:r>
            <a:r>
              <a:rPr lang="en-US" sz="2300" dirty="0">
                <a:latin typeface="Arial Nova Cond" panose="020B0506020202020204" pitchFamily="34" charset="0"/>
              </a:rPr>
              <a:t> Grade) – Six required adventures plus one 			elective. Additional electives if desired. Recognized by 			adventure loops and rank badge.</a:t>
            </a:r>
            <a:endParaRPr lang="en-US" sz="2000" dirty="0">
              <a:latin typeface="Arial Nova Cond" panose="020B0506020202020204" pitchFamily="34" charset="0"/>
            </a:endParaRP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		</a:t>
            </a:r>
          </a:p>
          <a:p>
            <a:pPr marL="0" indent="0">
              <a:spcBef>
                <a:spcPts val="0"/>
              </a:spcBef>
              <a:buNone/>
            </a:pPr>
            <a:r>
              <a:rPr lang="en-US" sz="2300" dirty="0">
                <a:latin typeface="Arial Nova Cond" panose="020B0506020202020204" pitchFamily="34" charset="0"/>
              </a:rPr>
              <a:t>		</a:t>
            </a:r>
            <a:r>
              <a:rPr lang="en-US" sz="2300" b="1" dirty="0">
                <a:latin typeface="Arial Nova Cond" panose="020B0506020202020204" pitchFamily="34" charset="0"/>
              </a:rPr>
              <a:t>WEBELOS</a:t>
            </a:r>
            <a:r>
              <a:rPr lang="en-US" sz="2300" dirty="0">
                <a:latin typeface="Arial Nova Cond" panose="020B0506020202020204" pitchFamily="34" charset="0"/>
              </a:rPr>
              <a:t> (4</a:t>
            </a:r>
            <a:r>
              <a:rPr lang="en-US" sz="2300" baseline="30000" dirty="0">
                <a:latin typeface="Arial Nova Cond" panose="020B0506020202020204" pitchFamily="34" charset="0"/>
              </a:rPr>
              <a:t>th</a:t>
            </a:r>
            <a:r>
              <a:rPr lang="en-US" sz="2300" dirty="0">
                <a:latin typeface="Arial Nova Cond" panose="020B0506020202020204" pitchFamily="34" charset="0"/>
              </a:rPr>
              <a:t> Grade) – Five required adventures plus 			one elective. Additional electives if desired. Recognized 		by adventure pins and rank badge.</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		</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		</a:t>
            </a:r>
            <a:r>
              <a:rPr lang="en-US" sz="2300" b="1" dirty="0">
                <a:latin typeface="Arial Nova Cond" panose="020B0506020202020204" pitchFamily="34" charset="0"/>
              </a:rPr>
              <a:t>ARROW OF LIGHT</a:t>
            </a:r>
            <a:r>
              <a:rPr lang="en-US" sz="2300" dirty="0">
                <a:latin typeface="Arial Nova Cond" panose="020B0506020202020204" pitchFamily="34" charset="0"/>
              </a:rPr>
              <a:t> (5</a:t>
            </a:r>
            <a:r>
              <a:rPr lang="en-US" sz="2300" baseline="30000" dirty="0">
                <a:latin typeface="Arial Nova Cond" panose="020B0506020202020204" pitchFamily="34" charset="0"/>
              </a:rPr>
              <a:t>th</a:t>
            </a:r>
            <a:r>
              <a:rPr lang="en-US" sz="2300" dirty="0">
                <a:latin typeface="Arial Nova Cond" panose="020B0506020202020204" pitchFamily="34" charset="0"/>
              </a:rPr>
              <a:t> grade) – Four required adventures 		plus one elective. Additional electives if desired. 			Recognized by adventure pins and rank badge.</a:t>
            </a:r>
            <a:endParaRPr lang="en-US" sz="2740" dirty="0">
              <a:latin typeface="Arial Nova Cond" panose="020B0506020202020204" pitchFamily="34" charset="0"/>
            </a:endParaRPr>
          </a:p>
          <a:p>
            <a:pPr marL="0" indent="0">
              <a:spcBef>
                <a:spcPts val="0"/>
              </a:spcBef>
              <a:buNone/>
            </a:pPr>
            <a:endParaRPr lang="en-US" sz="2300" b="1" dirty="0">
              <a:latin typeface="Arial Nova Cond" panose="020B0506020202020204" pitchFamily="34" charset="0"/>
            </a:endParaRPr>
          </a:p>
        </p:txBody>
      </p:sp>
      <p:pic>
        <p:nvPicPr>
          <p:cNvPr id="6" name="Picture 10">
            <a:extLst>
              <a:ext uri="{FF2B5EF4-FFF2-40B4-BE49-F238E27FC236}">
                <a16:creationId xmlns:a16="http://schemas.microsoft.com/office/drawing/2014/main" id="{0E4BC30D-AFDF-B572-4118-ACA50C26FA0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000" b="98000" l="4000" r="99000">
                        <a14:foregroundMark x1="7667" y1="48000" x2="7667" y2="48000"/>
                        <a14:foregroundMark x1="7667" y1="48667" x2="7667" y2="48667"/>
                        <a14:foregroundMark x1="7667" y1="48667" x2="7667" y2="48667"/>
                        <a14:foregroundMark x1="4000" y1="48667" x2="4000" y2="48667"/>
                        <a14:foregroundMark x1="4000" y1="48667" x2="4000" y2="48667"/>
                        <a14:foregroundMark x1="51333" y1="91667" x2="51333" y2="91667"/>
                        <a14:foregroundMark x1="53000" y1="98000" x2="53000" y2="98000"/>
                        <a14:foregroundMark x1="49000" y1="9667" x2="49000" y2="9667"/>
                        <a14:foregroundMark x1="50667" y1="4333" x2="50667" y2="4333"/>
                        <a14:foregroundMark x1="50667" y1="4333" x2="50667" y2="4333"/>
                        <a14:foregroundMark x1="50667" y1="4333" x2="50667" y2="4333"/>
                        <a14:foregroundMark x1="92667" y1="52667" x2="92667" y2="52667"/>
                        <a14:foregroundMark x1="92667" y1="52667" x2="92667" y2="52667"/>
                        <a14:foregroundMark x1="92667" y1="52667" x2="99000" y2="52667"/>
                        <a14:foregroundMark x1="99000" y1="52667" x2="99000" y2="52667"/>
                        <a14:foregroundMark x1="99000" y1="52667" x2="99000" y2="52667"/>
                        <a14:foregroundMark x1="99000" y1="52667" x2="99000" y2="52667"/>
                        <a14:foregroundMark x1="66667" y1="92667" x2="66667" y2="92667"/>
                        <a14:foregroundMark x1="66667" y1="92667" x2="66667" y2="92667"/>
                      </a14:backgroundRemoval>
                    </a14:imgEffect>
                  </a14:imgLayer>
                </a14:imgProps>
              </a:ext>
              <a:ext uri="{28A0092B-C50C-407E-A947-70E740481C1C}">
                <a14:useLocalDpi xmlns:a14="http://schemas.microsoft.com/office/drawing/2010/main" val="0"/>
              </a:ext>
            </a:extLst>
          </a:blip>
          <a:srcRect/>
          <a:stretch>
            <a:fillRect/>
          </a:stretch>
        </p:blipFill>
        <p:spPr bwMode="auto">
          <a:xfrm>
            <a:off x="703106" y="2504446"/>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a:extLst>
              <a:ext uri="{FF2B5EF4-FFF2-40B4-BE49-F238E27FC236}">
                <a16:creationId xmlns:a16="http://schemas.microsoft.com/office/drawing/2014/main" id="{0C80E12B-96DA-8111-454D-EAA2C878B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834" y="4228982"/>
            <a:ext cx="113355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A69ADAF5-38DB-A7FF-E09B-43F89C746E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158" y="6262632"/>
            <a:ext cx="1768078" cy="56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3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165309"/>
            <a:ext cx="9764110" cy="1194260"/>
          </a:xfrm>
        </p:spPr>
        <p:txBody>
          <a:bodyPr>
            <a:normAutofit fontScale="90000"/>
          </a:bodyPr>
          <a:lstStyle/>
          <a:p>
            <a:r>
              <a:rPr lang="en-US" sz="5600" b="1" u="sng" dirty="0">
                <a:latin typeface="+mn-lt"/>
              </a:rPr>
              <a:t>SPECIAL AWARDS &amp; RECOGNITION</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11</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536027" y="1400132"/>
            <a:ext cx="9354207" cy="6107231"/>
          </a:xfrm>
        </p:spPr>
        <p:txBody>
          <a:bodyPr>
            <a:noAutofit/>
          </a:bodyPr>
          <a:lstStyle/>
          <a:p>
            <a:pPr marL="0" indent="0">
              <a:spcBef>
                <a:spcPts val="0"/>
              </a:spcBef>
              <a:buNone/>
            </a:pPr>
            <a:r>
              <a:rPr lang="en-US" sz="2300" dirty="0">
                <a:latin typeface="Arial Nova Cond" panose="020B0506020202020204" pitchFamily="34" charset="0"/>
              </a:rPr>
              <a:t>		</a:t>
            </a:r>
            <a:r>
              <a:rPr lang="en-US" sz="2300" b="1" dirty="0">
                <a:latin typeface="Arial Nova Cond" panose="020B0506020202020204" pitchFamily="34" charset="0"/>
              </a:rPr>
              <a:t>CYBER CHIP</a:t>
            </a:r>
            <a:r>
              <a:rPr lang="en-US" sz="2300" dirty="0">
                <a:latin typeface="Arial Nova Cond" panose="020B0506020202020204" pitchFamily="34" charset="0"/>
              </a:rPr>
              <a:t> – To help families and volunteers keep 			youth safe while online, the Cub Scout program uses 			the Cyber Chip award to instruct and increase 				awareness. For 1</a:t>
            </a:r>
            <a:r>
              <a:rPr lang="en-US" sz="2300" baseline="30000" dirty="0">
                <a:latin typeface="Arial Nova Cond" panose="020B0506020202020204" pitchFamily="34" charset="0"/>
              </a:rPr>
              <a:t>st</a:t>
            </a:r>
            <a:r>
              <a:rPr lang="en-US" sz="2300" dirty="0">
                <a:latin typeface="Arial Nova Cond" panose="020B0506020202020204" pitchFamily="34" charset="0"/>
              </a:rPr>
              <a:t> through 5</a:t>
            </a:r>
            <a:r>
              <a:rPr lang="en-US" sz="2300" baseline="30000" dirty="0">
                <a:latin typeface="Arial Nova Cond" panose="020B0506020202020204" pitchFamily="34" charset="0"/>
              </a:rPr>
              <a:t>th</a:t>
            </a:r>
            <a:r>
              <a:rPr lang="en-US" sz="2300" dirty="0">
                <a:latin typeface="Arial Nova Cond" panose="020B0506020202020204" pitchFamily="34" charset="0"/>
              </a:rPr>
              <a:t> grade.</a:t>
            </a:r>
          </a:p>
          <a:p>
            <a:pPr marL="0" indent="0">
              <a:spcBef>
                <a:spcPts val="0"/>
              </a:spcBef>
              <a:buNone/>
            </a:pPr>
            <a:endParaRPr lang="en-US" sz="23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		</a:t>
            </a:r>
          </a:p>
          <a:p>
            <a:pPr marL="0" indent="0">
              <a:spcBef>
                <a:spcPts val="0"/>
              </a:spcBef>
              <a:buNone/>
            </a:pPr>
            <a:r>
              <a:rPr lang="en-US" sz="2300" b="1" dirty="0">
                <a:latin typeface="Arial Nova Cond" panose="020B0506020202020204" pitchFamily="34" charset="0"/>
              </a:rPr>
              <a:t>		CUB SCOUT RECRUITER</a:t>
            </a:r>
            <a:r>
              <a:rPr lang="en-US" sz="2300" dirty="0">
                <a:latin typeface="Arial Nova Cond" panose="020B0506020202020204" pitchFamily="34" charset="0"/>
              </a:rPr>
              <a:t> – This award recognizes a Scout 		who recruits a friend into Scouting. Any Scout can 			recruit a friend and earn this badge.</a:t>
            </a:r>
          </a:p>
          <a:p>
            <a:pPr marL="0" indent="0">
              <a:spcBef>
                <a:spcPts val="0"/>
              </a:spcBef>
              <a:buNone/>
            </a:pPr>
            <a:endParaRPr lang="en-US" sz="23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		</a:t>
            </a:r>
          </a:p>
          <a:p>
            <a:pPr marL="0" indent="0">
              <a:spcBef>
                <a:spcPts val="0"/>
              </a:spcBef>
              <a:buNone/>
            </a:pPr>
            <a:r>
              <a:rPr lang="en-US" sz="2300" b="1" dirty="0">
                <a:latin typeface="Arial Nova Cond" panose="020B0506020202020204" pitchFamily="34" charset="0"/>
              </a:rPr>
              <a:t>		CUB SCOUT OUTDOOR ACTIVITY</a:t>
            </a:r>
            <a:r>
              <a:rPr lang="en-US" sz="2300" dirty="0">
                <a:latin typeface="Arial Nova Cond" panose="020B0506020202020204" pitchFamily="34" charset="0"/>
              </a:rPr>
              <a:t> – This award recognizes 		a Scout for taking part in outdoor recreation and 			conservation projects.</a:t>
            </a:r>
          </a:p>
          <a:p>
            <a:pPr marL="0" indent="0">
              <a:spcBef>
                <a:spcPts val="0"/>
              </a:spcBef>
              <a:buNone/>
            </a:pPr>
            <a:endParaRPr lang="en-US" sz="23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		</a:t>
            </a:r>
          </a:p>
          <a:p>
            <a:pPr marL="0" indent="0">
              <a:spcBef>
                <a:spcPts val="0"/>
              </a:spcBef>
              <a:buNone/>
            </a:pPr>
            <a:r>
              <a:rPr lang="en-US" sz="2300" b="1" dirty="0">
                <a:latin typeface="Arial Nova Cond" panose="020B0506020202020204" pitchFamily="34" charset="0"/>
              </a:rPr>
              <a:t>		RELIGIOUS EMBLEMS</a:t>
            </a:r>
            <a:r>
              <a:rPr lang="en-US" sz="2300" dirty="0">
                <a:latin typeface="Arial Nova Cond" panose="020B0506020202020204" pitchFamily="34" charset="0"/>
              </a:rPr>
              <a:t> – These awards encourage 			members to grow stronger in their faith.</a:t>
            </a:r>
            <a:endParaRPr lang="en-US" sz="2300" b="1" dirty="0">
              <a:latin typeface="Arial Nova Cond" panose="020B0506020202020204" pitchFamily="34" charset="0"/>
            </a:endParaRPr>
          </a:p>
        </p:txBody>
      </p:sp>
      <p:pic>
        <p:nvPicPr>
          <p:cNvPr id="2" name="Picture 1">
            <a:extLst>
              <a:ext uri="{FF2B5EF4-FFF2-40B4-BE49-F238E27FC236}">
                <a16:creationId xmlns:a16="http://schemas.microsoft.com/office/drawing/2014/main" id="{DC0BD3FF-BDD8-1B19-8716-6E2251E73CC2}"/>
              </a:ext>
            </a:extLst>
          </p:cNvPr>
          <p:cNvPicPr>
            <a:picLocks noChangeAspect="1"/>
          </p:cNvPicPr>
          <p:nvPr/>
        </p:nvPicPr>
        <p:blipFill>
          <a:blip r:embed="rId3"/>
          <a:stretch>
            <a:fillRect/>
          </a:stretch>
        </p:blipFill>
        <p:spPr>
          <a:xfrm>
            <a:off x="168166" y="4982056"/>
            <a:ext cx="2285843" cy="960054"/>
          </a:xfrm>
          <a:prstGeom prst="rect">
            <a:avLst/>
          </a:prstGeom>
        </p:spPr>
      </p:pic>
      <p:pic>
        <p:nvPicPr>
          <p:cNvPr id="2050" name="Picture 2">
            <a:extLst>
              <a:ext uri="{FF2B5EF4-FFF2-40B4-BE49-F238E27FC236}">
                <a16:creationId xmlns:a16="http://schemas.microsoft.com/office/drawing/2014/main" id="{FA5D5638-F7DC-CB99-9E9E-F04A2D36D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97" y="3465344"/>
            <a:ext cx="2253812" cy="7137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080FEC9-9B50-9EC6-9AC5-AC97C7D69EEB}"/>
              </a:ext>
            </a:extLst>
          </p:cNvPr>
          <p:cNvPicPr>
            <a:picLocks noChangeAspect="1"/>
          </p:cNvPicPr>
          <p:nvPr/>
        </p:nvPicPr>
        <p:blipFill>
          <a:blip r:embed="rId5"/>
          <a:stretch>
            <a:fillRect/>
          </a:stretch>
        </p:blipFill>
        <p:spPr>
          <a:xfrm>
            <a:off x="477575" y="6429211"/>
            <a:ext cx="1699056" cy="811107"/>
          </a:xfrm>
          <a:prstGeom prst="rect">
            <a:avLst/>
          </a:prstGeom>
        </p:spPr>
      </p:pic>
      <p:pic>
        <p:nvPicPr>
          <p:cNvPr id="5" name="Picture 4">
            <a:extLst>
              <a:ext uri="{FF2B5EF4-FFF2-40B4-BE49-F238E27FC236}">
                <a16:creationId xmlns:a16="http://schemas.microsoft.com/office/drawing/2014/main" id="{ADFA975A-1411-FD38-8EC6-A8525B16DB7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333" b="98667" l="10000" r="90000">
                        <a14:foregroundMark x1="30333" y1="86000" x2="69000" y2="92000"/>
                        <a14:foregroundMark x1="26000" y1="93000" x2="73000" y2="96000"/>
                        <a14:foregroundMark x1="65333" y1="98667" x2="29333" y2="98333"/>
                        <a14:foregroundMark x1="47333" y1="3333" x2="54667" y2="7333"/>
                      </a14:backgroundRemoval>
                    </a14:imgEffect>
                  </a14:imgLayer>
                </a14:imgProps>
              </a:ext>
            </a:extLst>
          </a:blip>
          <a:stretch>
            <a:fillRect/>
          </a:stretch>
        </p:blipFill>
        <p:spPr>
          <a:xfrm>
            <a:off x="363107" y="1094863"/>
            <a:ext cx="1907127" cy="1907127"/>
          </a:xfrm>
          <a:prstGeom prst="rect">
            <a:avLst/>
          </a:prstGeom>
        </p:spPr>
      </p:pic>
    </p:spTree>
    <p:extLst>
      <p:ext uri="{BB962C8B-B14F-4D97-AF65-F5344CB8AC3E}">
        <p14:creationId xmlns:p14="http://schemas.microsoft.com/office/powerpoint/2010/main" val="379906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28675"/>
            <a:ext cx="9764110" cy="1194260"/>
          </a:xfrm>
        </p:spPr>
        <p:txBody>
          <a:bodyPr>
            <a:normAutofit/>
          </a:bodyPr>
          <a:lstStyle/>
          <a:p>
            <a:r>
              <a:rPr lang="en-US" sz="4300" b="1" u="sng" dirty="0">
                <a:latin typeface="+mn-lt"/>
              </a:rPr>
              <a:t>SPECIAL AWARDS &amp; RECOGNITION (</a:t>
            </a:r>
            <a:r>
              <a:rPr lang="en-US" sz="4300" b="1" u="sng" dirty="0" err="1">
                <a:latin typeface="+mn-lt"/>
              </a:rPr>
              <a:t>con’t</a:t>
            </a:r>
            <a:r>
              <a:rPr lang="en-US" sz="4300" b="1" u="sng" dirty="0">
                <a:latin typeface="+mn-lt"/>
              </a:rPr>
              <a:t>)</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12</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536027" y="1310747"/>
            <a:ext cx="9354207" cy="6306926"/>
          </a:xfrm>
        </p:spPr>
        <p:txBody>
          <a:bodyPr>
            <a:noAutofit/>
          </a:bodyPr>
          <a:lstStyle/>
          <a:p>
            <a:pPr marL="0" indent="0">
              <a:spcBef>
                <a:spcPts val="0"/>
              </a:spcBef>
              <a:buNone/>
            </a:pPr>
            <a:r>
              <a:rPr lang="en-US" sz="2300" dirty="0">
                <a:latin typeface="Arial Nova Cond" panose="020B0506020202020204" pitchFamily="34" charset="0"/>
              </a:rPr>
              <a:t>		</a:t>
            </a:r>
            <a:r>
              <a:rPr lang="en-US" sz="2300" b="1" dirty="0">
                <a:latin typeface="Arial Nova Cond" panose="020B0506020202020204" pitchFamily="34" charset="0"/>
              </a:rPr>
              <a:t>CUB SCOUT WORLD CONSERVATION </a:t>
            </a:r>
            <a:r>
              <a:rPr lang="en-US" sz="2300" dirty="0">
                <a:latin typeface="Arial Nova Cond" panose="020B0506020202020204" pitchFamily="34" charset="0"/>
              </a:rPr>
              <a:t>– To encourage 			Scouts 	to “think globally” and “act locally” to preserve 			and improve our environment.</a:t>
            </a:r>
          </a:p>
          <a:p>
            <a:pPr marL="0" indent="0">
              <a:spcBef>
                <a:spcPts val="0"/>
              </a:spcBef>
              <a:buNone/>
            </a:pPr>
            <a:endParaRPr lang="en-US" sz="23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		STEM/NOVA</a:t>
            </a:r>
            <a:r>
              <a:rPr lang="en-US" sz="2300" dirty="0">
                <a:latin typeface="Arial Nova Cond" panose="020B0506020202020204" pitchFamily="34" charset="0"/>
              </a:rPr>
              <a:t> - The STEM/NOVA Award incorporates 			learning with cool activities and exposure to science, 			technology, engineering, and mathematics for Cub 			Scouts.</a:t>
            </a:r>
          </a:p>
          <a:p>
            <a:pPr marL="0" indent="0">
              <a:spcBef>
                <a:spcPts val="0"/>
              </a:spcBef>
              <a:buNone/>
            </a:pPr>
            <a:r>
              <a:rPr lang="en-US" sz="2300" b="1" dirty="0">
                <a:latin typeface="Arial Nova Cond" panose="020B0506020202020204" pitchFamily="34" charset="0"/>
              </a:rPr>
              <a:t>		</a:t>
            </a:r>
          </a:p>
          <a:p>
            <a:pPr marL="0" indent="0">
              <a:spcBef>
                <a:spcPts val="0"/>
              </a:spcBef>
              <a:buNone/>
            </a:pPr>
            <a:r>
              <a:rPr lang="en-US" sz="2300" b="1" dirty="0">
                <a:latin typeface="Arial Nova Cond" panose="020B0506020202020204" pitchFamily="34" charset="0"/>
              </a:rPr>
              <a:t>		NATIONAL SUMMER TIME PACK AWARD</a:t>
            </a:r>
            <a:r>
              <a:rPr lang="en-US" sz="2300" dirty="0">
                <a:latin typeface="Arial Nova Cond" panose="020B0506020202020204" pitchFamily="34" charset="0"/>
              </a:rPr>
              <a:t> –</a:t>
            </a:r>
            <a:r>
              <a:rPr lang="en-US" sz="2300" b="1" dirty="0">
                <a:latin typeface="Arial Nova Cond" panose="020B0506020202020204" pitchFamily="34" charset="0"/>
              </a:rPr>
              <a:t>	</a:t>
            </a:r>
            <a:r>
              <a:rPr lang="en-US" sz="2300" dirty="0">
                <a:latin typeface="Arial Nova Cond" panose="020B0506020202020204" pitchFamily="34" charset="0"/>
              </a:rPr>
              <a:t>The pack can 			qualify for the National Summertime Pack Award 			certificate and streamer by planning and conducting 			three pack activities during the summer—one each in 			June, July, and 	August.</a:t>
            </a:r>
          </a:p>
          <a:p>
            <a:pPr marL="0" indent="0">
              <a:spcBef>
                <a:spcPts val="0"/>
              </a:spcBef>
              <a:buNone/>
            </a:pPr>
            <a:endParaRPr lang="en-US" sz="23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		SHOOTING SPORTS </a:t>
            </a:r>
            <a:r>
              <a:rPr lang="en-US" sz="2300" dirty="0">
                <a:latin typeface="Arial Nova Cond" panose="020B0506020202020204" pitchFamily="34" charset="0"/>
              </a:rPr>
              <a:t>– Tigers to Webelos Scouts can earn 		awards for learning the safety rules and participating in 		three different disciplines of shooting sports: archery, 			BB gun, and slingshot.</a:t>
            </a:r>
          </a:p>
        </p:txBody>
      </p:sp>
      <p:pic>
        <p:nvPicPr>
          <p:cNvPr id="5122" name="Picture 2">
            <a:extLst>
              <a:ext uri="{FF2B5EF4-FFF2-40B4-BE49-F238E27FC236}">
                <a16:creationId xmlns:a16="http://schemas.microsoft.com/office/drawing/2014/main" id="{69CB8711-A7E7-5592-0B8B-D52546CA3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74" y="115414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A0E64A-84F3-AD94-1665-63A922E8A729}"/>
              </a:ext>
            </a:extLst>
          </p:cNvPr>
          <p:cNvPicPr>
            <a:picLocks noChangeAspect="1"/>
          </p:cNvPicPr>
          <p:nvPr/>
        </p:nvPicPr>
        <p:blipFill>
          <a:blip r:embed="rId4"/>
          <a:stretch>
            <a:fillRect/>
          </a:stretch>
        </p:blipFill>
        <p:spPr>
          <a:xfrm>
            <a:off x="449349" y="2507890"/>
            <a:ext cx="1905000" cy="1924050"/>
          </a:xfrm>
          <a:prstGeom prst="rect">
            <a:avLst/>
          </a:prstGeom>
        </p:spPr>
      </p:pic>
      <p:pic>
        <p:nvPicPr>
          <p:cNvPr id="7" name="Picture 6">
            <a:extLst>
              <a:ext uri="{FF2B5EF4-FFF2-40B4-BE49-F238E27FC236}">
                <a16:creationId xmlns:a16="http://schemas.microsoft.com/office/drawing/2014/main" id="{DFC41406-49F3-7589-1A57-649FE8C83DAB}"/>
              </a:ext>
            </a:extLst>
          </p:cNvPr>
          <p:cNvPicPr>
            <a:picLocks noChangeAspect="1"/>
          </p:cNvPicPr>
          <p:nvPr/>
        </p:nvPicPr>
        <p:blipFill rotWithShape="1">
          <a:blip r:embed="rId5"/>
          <a:srcRect l="2730" t="23585" r="76437" b="3261"/>
          <a:stretch/>
        </p:blipFill>
        <p:spPr>
          <a:xfrm>
            <a:off x="703106" y="4273262"/>
            <a:ext cx="1413118" cy="1605783"/>
          </a:xfrm>
          <a:prstGeom prst="rect">
            <a:avLst/>
          </a:prstGeom>
        </p:spPr>
      </p:pic>
      <p:pic>
        <p:nvPicPr>
          <p:cNvPr id="5124" name="Picture 4">
            <a:extLst>
              <a:ext uri="{FF2B5EF4-FFF2-40B4-BE49-F238E27FC236}">
                <a16:creationId xmlns:a16="http://schemas.microsoft.com/office/drawing/2014/main" id="{31A9C439-04DB-42B0-244E-AF135E8063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b="50000"/>
          <a:stretch/>
        </p:blipFill>
        <p:spPr bwMode="auto">
          <a:xfrm>
            <a:off x="799126" y="5879046"/>
            <a:ext cx="10668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4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291430"/>
            <a:ext cx="9764110" cy="1194260"/>
          </a:xfrm>
        </p:spPr>
        <p:txBody>
          <a:bodyPr>
            <a:normAutofit/>
          </a:bodyPr>
          <a:lstStyle/>
          <a:p>
            <a:r>
              <a:rPr lang="en-US" sz="5600" b="1" u="sng" dirty="0">
                <a:latin typeface="+mn-lt"/>
              </a:rPr>
              <a:t>CUB SCOUT ACTIVITIES</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13</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440185" y="1585013"/>
            <a:ext cx="9354207" cy="5514868"/>
          </a:xfrm>
        </p:spPr>
        <p:txBody>
          <a:bodyPr>
            <a:noAutofit/>
          </a:bodyPr>
          <a:lstStyle/>
          <a:p>
            <a:pPr marL="0" indent="0">
              <a:spcBef>
                <a:spcPts val="0"/>
              </a:spcBef>
              <a:buNone/>
            </a:pPr>
            <a:r>
              <a:rPr lang="en-US" sz="2300" b="1" dirty="0">
                <a:latin typeface="Arial Nova Cond" panose="020B0506020202020204" pitchFamily="34" charset="0"/>
              </a:rPr>
              <a:t>CAMPING - KEEP THE OUTING IN SCOUTING:</a:t>
            </a:r>
          </a:p>
          <a:p>
            <a:pPr lvl="1">
              <a:spcBef>
                <a:spcPts val="0"/>
              </a:spcBef>
            </a:pPr>
            <a:r>
              <a:rPr lang="en-US" sz="2300" dirty="0">
                <a:latin typeface="Arial Nova Cond" panose="020B0506020202020204" pitchFamily="34" charset="0"/>
              </a:rPr>
              <a:t>Lake Erie Council Camping Events</a:t>
            </a:r>
          </a:p>
          <a:p>
            <a:pPr lvl="1">
              <a:spcBef>
                <a:spcPts val="0"/>
              </a:spcBef>
            </a:pPr>
            <a:r>
              <a:rPr lang="en-US" sz="2300" dirty="0">
                <a:latin typeface="Arial Nova Cond" panose="020B0506020202020204" pitchFamily="34" charset="0"/>
              </a:rPr>
              <a:t>Cub Scout Resident Camps</a:t>
            </a:r>
          </a:p>
          <a:p>
            <a:pPr lvl="1">
              <a:spcBef>
                <a:spcPts val="0"/>
              </a:spcBef>
            </a:pPr>
            <a:r>
              <a:rPr lang="en-US" sz="2300" dirty="0">
                <a:latin typeface="Arial Nova Cond" panose="020B0506020202020204" pitchFamily="34" charset="0"/>
              </a:rPr>
              <a:t>Pack Campouts</a:t>
            </a:r>
          </a:p>
          <a:p>
            <a:pPr lvl="1">
              <a:spcBef>
                <a:spcPts val="0"/>
              </a:spcBef>
            </a:pPr>
            <a:r>
              <a:rPr lang="en-US" sz="2300" dirty="0">
                <a:latin typeface="Arial Nova Cond" panose="020B0506020202020204" pitchFamily="34" charset="0"/>
              </a:rPr>
              <a:t>Several combined campouts with BSA Troop 236</a:t>
            </a:r>
          </a:p>
          <a:p>
            <a:pPr marL="0" indent="0">
              <a:spcBef>
                <a:spcPts val="0"/>
              </a:spcBef>
              <a:buNone/>
            </a:pPr>
            <a:endParaRPr lang="en-US" sz="16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OTHER ANNUAL ACTIVITIES:</a:t>
            </a:r>
          </a:p>
          <a:p>
            <a:pPr lvl="1">
              <a:spcBef>
                <a:spcPts val="0"/>
              </a:spcBef>
            </a:pPr>
            <a:r>
              <a:rPr lang="en-US" sz="2300" dirty="0">
                <a:latin typeface="Arial Nova Cond" panose="020B0506020202020204" pitchFamily="34" charset="0"/>
              </a:rPr>
              <a:t>Pinewood Derby Race</a:t>
            </a:r>
          </a:p>
          <a:p>
            <a:pPr lvl="1">
              <a:spcBef>
                <a:spcPts val="0"/>
              </a:spcBef>
            </a:pPr>
            <a:r>
              <a:rPr lang="en-US" sz="2300" dirty="0">
                <a:latin typeface="Arial Nova Cond" panose="020B0506020202020204" pitchFamily="34" charset="0"/>
              </a:rPr>
              <a:t>Fishing Derby</a:t>
            </a:r>
          </a:p>
          <a:p>
            <a:pPr lvl="1">
              <a:spcBef>
                <a:spcPts val="0"/>
              </a:spcBef>
            </a:pPr>
            <a:r>
              <a:rPr lang="en-US" sz="2300" dirty="0">
                <a:latin typeface="Arial Nova Cond" panose="020B0506020202020204" pitchFamily="34" charset="0"/>
              </a:rPr>
              <a:t>Aquatics Day</a:t>
            </a:r>
          </a:p>
          <a:p>
            <a:pPr lvl="1">
              <a:spcBef>
                <a:spcPts val="0"/>
              </a:spcBef>
            </a:pPr>
            <a:r>
              <a:rPr lang="en-US" sz="2300" dirty="0">
                <a:latin typeface="Arial Nova Cond" panose="020B0506020202020204" pitchFamily="34" charset="0"/>
              </a:rPr>
              <a:t>Trash the Trash Day</a:t>
            </a:r>
          </a:p>
          <a:p>
            <a:pPr lvl="1">
              <a:spcBef>
                <a:spcPts val="0"/>
              </a:spcBef>
            </a:pPr>
            <a:r>
              <a:rPr lang="en-US" sz="2300" dirty="0">
                <a:latin typeface="Arial Nova Cond" panose="020B0506020202020204" pitchFamily="34" charset="0"/>
              </a:rPr>
              <a:t>Lake Erie Crushers game and overnighter</a:t>
            </a:r>
          </a:p>
          <a:p>
            <a:pPr lvl="1">
              <a:spcBef>
                <a:spcPts val="0"/>
              </a:spcBef>
            </a:pPr>
            <a:r>
              <a:rPr lang="en-US" sz="2300" dirty="0">
                <a:latin typeface="Arial Nova Cond" panose="020B0506020202020204" pitchFamily="34" charset="0"/>
              </a:rPr>
              <a:t>Cub Haunted</a:t>
            </a:r>
          </a:p>
          <a:p>
            <a:pPr lvl="1">
              <a:spcBef>
                <a:spcPts val="0"/>
              </a:spcBef>
            </a:pPr>
            <a:r>
              <a:rPr lang="en-US" sz="2300" dirty="0">
                <a:latin typeface="Arial Nova Cond" panose="020B0506020202020204" pitchFamily="34" charset="0"/>
              </a:rPr>
              <a:t>Christmas Party</a:t>
            </a:r>
          </a:p>
          <a:p>
            <a:pPr lvl="1">
              <a:spcBef>
                <a:spcPts val="0"/>
              </a:spcBef>
            </a:pPr>
            <a:r>
              <a:rPr lang="en-US" sz="2300" dirty="0">
                <a:latin typeface="Arial Nova Cond" panose="020B0506020202020204" pitchFamily="34" charset="0"/>
              </a:rPr>
              <a:t>Sports Day</a:t>
            </a:r>
          </a:p>
          <a:p>
            <a:pPr lvl="1">
              <a:spcBef>
                <a:spcPts val="0"/>
              </a:spcBef>
            </a:pPr>
            <a:r>
              <a:rPr lang="en-US" sz="2300" dirty="0">
                <a:latin typeface="Arial Nova Cond" panose="020B0506020202020204" pitchFamily="34" charset="0"/>
              </a:rPr>
              <a:t>Scout Sunday</a:t>
            </a:r>
          </a:p>
          <a:p>
            <a:pPr lvl="1">
              <a:spcBef>
                <a:spcPts val="0"/>
              </a:spcBef>
            </a:pPr>
            <a:r>
              <a:rPr lang="en-US" sz="2300" dirty="0">
                <a:latin typeface="Arial Nova Cond" panose="020B0506020202020204" pitchFamily="34" charset="0"/>
              </a:rPr>
              <a:t>And many, many more!</a:t>
            </a:r>
          </a:p>
          <a:p>
            <a:pPr lvl="1">
              <a:spcBef>
                <a:spcPts val="0"/>
              </a:spcBef>
            </a:pPr>
            <a:endParaRPr lang="en-US" sz="2300" dirty="0">
              <a:latin typeface="Arial Nova Cond" panose="020B0506020202020204" pitchFamily="34" charset="0"/>
            </a:endParaRPr>
          </a:p>
          <a:p>
            <a:pPr lvl="1">
              <a:spcBef>
                <a:spcPts val="0"/>
              </a:spcBef>
            </a:pPr>
            <a:endParaRPr lang="en-US" sz="1860" b="1" dirty="0">
              <a:latin typeface="Arial Nova Cond" panose="020B0506020202020204" pitchFamily="34" charset="0"/>
            </a:endParaRPr>
          </a:p>
        </p:txBody>
      </p:sp>
    </p:spTree>
    <p:extLst>
      <p:ext uri="{BB962C8B-B14F-4D97-AF65-F5344CB8AC3E}">
        <p14:creationId xmlns:p14="http://schemas.microsoft.com/office/powerpoint/2010/main" val="170139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291430"/>
            <a:ext cx="9764110" cy="1194260"/>
          </a:xfrm>
        </p:spPr>
        <p:txBody>
          <a:bodyPr>
            <a:normAutofit/>
          </a:bodyPr>
          <a:lstStyle/>
          <a:p>
            <a:r>
              <a:rPr lang="en-US" sz="5600" b="1" u="sng" dirty="0">
                <a:latin typeface="+mn-lt"/>
              </a:rPr>
              <a:t>FUNDRAISING</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14</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429675" y="1461501"/>
            <a:ext cx="9354207" cy="5514868"/>
          </a:xfrm>
        </p:spPr>
        <p:txBody>
          <a:bodyPr>
            <a:noAutofit/>
          </a:bodyPr>
          <a:lstStyle/>
          <a:p>
            <a:pPr marL="0" indent="0">
              <a:spcBef>
                <a:spcPts val="0"/>
              </a:spcBef>
              <a:buNone/>
            </a:pPr>
            <a:r>
              <a:rPr lang="en-US" sz="2300" dirty="0">
                <a:latin typeface="Arial Nova Cond" panose="020B0506020202020204" pitchFamily="34" charset="0"/>
              </a:rPr>
              <a:t>Scouting is one of the most affordable programs for families to take part in. With all the new skills learned, friends made, and fun, it is definitely the best return on your investment.</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The Scout Law teaches Scouts to be thrifty and earn your own way!</a:t>
            </a:r>
          </a:p>
          <a:p>
            <a:pPr marL="0" indent="0">
              <a:spcBef>
                <a:spcPts val="0"/>
              </a:spcBef>
              <a:buNone/>
            </a:pPr>
            <a:endParaRPr lang="en-US" sz="16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POPCORN SALES:</a:t>
            </a:r>
            <a:endParaRPr lang="en-US" sz="2300" dirty="0">
              <a:latin typeface="Arial Nova Cond" panose="020B0506020202020204" pitchFamily="34" charset="0"/>
            </a:endParaRPr>
          </a:p>
          <a:p>
            <a:pPr lvl="1">
              <a:spcBef>
                <a:spcPts val="0"/>
              </a:spcBef>
            </a:pPr>
            <a:r>
              <a:rPr lang="en-US" sz="2200" dirty="0">
                <a:latin typeface="Arial Nova Cond" panose="020B0506020202020204" pitchFamily="34" charset="0"/>
              </a:rPr>
              <a:t>The annual popcorn fundraiser is a council-supported fundraiser.</a:t>
            </a:r>
          </a:p>
          <a:p>
            <a:pPr lvl="1">
              <a:spcBef>
                <a:spcPts val="0"/>
              </a:spcBef>
            </a:pPr>
            <a:r>
              <a:rPr lang="en-US" sz="2200" dirty="0">
                <a:latin typeface="Arial Nova Cond" panose="020B0506020202020204" pitchFamily="34" charset="0"/>
              </a:rPr>
              <a:t>This fundraiser helps pay for camp experiences, registration fees, and much more.</a:t>
            </a:r>
          </a:p>
          <a:p>
            <a:pPr lvl="1">
              <a:spcBef>
                <a:spcPts val="0"/>
              </a:spcBef>
            </a:pPr>
            <a:r>
              <a:rPr lang="en-US" sz="2200" dirty="0">
                <a:latin typeface="Arial Nova Cond" panose="020B0506020202020204" pitchFamily="34" charset="0"/>
              </a:rPr>
              <a:t>Scouts will have opportunities to set up at store-fronts to earn sales.</a:t>
            </a:r>
          </a:p>
          <a:p>
            <a:pPr lvl="1">
              <a:spcBef>
                <a:spcPts val="0"/>
              </a:spcBef>
            </a:pPr>
            <a:r>
              <a:rPr lang="en-US" sz="2200" dirty="0">
                <a:latin typeface="Arial Nova Cond" panose="020B0506020202020204" pitchFamily="34" charset="0"/>
              </a:rPr>
              <a:t>Scouts are also able to earn sales using the Trail’s End app.</a:t>
            </a:r>
          </a:p>
          <a:p>
            <a:pPr lvl="1">
              <a:spcBef>
                <a:spcPts val="0"/>
              </a:spcBef>
            </a:pPr>
            <a:r>
              <a:rPr lang="en-US" sz="2200" dirty="0">
                <a:latin typeface="Arial Nova Cond" panose="020B0506020202020204" pitchFamily="34" charset="0"/>
              </a:rPr>
              <a:t>More information is sent out annually in late summer.</a:t>
            </a:r>
            <a:endParaRPr lang="en-US" sz="1860" dirty="0">
              <a:latin typeface="Arial Nova Cond" panose="020B0506020202020204" pitchFamily="34" charset="0"/>
            </a:endParaRPr>
          </a:p>
          <a:p>
            <a:pPr marL="0" indent="0">
              <a:spcBef>
                <a:spcPts val="0"/>
              </a:spcBef>
              <a:buNone/>
            </a:pPr>
            <a:endParaRPr lang="en-US" sz="16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OTHER FUNDRAISERS:</a:t>
            </a:r>
            <a:endParaRPr lang="en-US" sz="2300" dirty="0">
              <a:latin typeface="Arial Nova Cond" panose="020B0506020202020204" pitchFamily="34" charset="0"/>
            </a:endParaRPr>
          </a:p>
          <a:p>
            <a:pPr lvl="1">
              <a:spcBef>
                <a:spcPts val="0"/>
              </a:spcBef>
            </a:pPr>
            <a:r>
              <a:rPr lang="en-US" sz="2200" dirty="0">
                <a:latin typeface="Arial Nova Cond" panose="020B0506020202020204" pitchFamily="34" charset="0"/>
              </a:rPr>
              <a:t>There are several other opportunities during the year for Scouts to earn their own way.</a:t>
            </a:r>
          </a:p>
          <a:p>
            <a:pPr lvl="1">
              <a:spcBef>
                <a:spcPts val="0"/>
              </a:spcBef>
            </a:pPr>
            <a:r>
              <a:rPr lang="en-US" sz="2200" dirty="0">
                <a:latin typeface="Arial Nova Cond" panose="020B0506020202020204" pitchFamily="34" charset="0"/>
              </a:rPr>
              <a:t>Information will be sent out as it is available.</a:t>
            </a:r>
          </a:p>
          <a:p>
            <a:pPr lvl="1">
              <a:spcBef>
                <a:spcPts val="0"/>
              </a:spcBef>
            </a:pPr>
            <a:endParaRPr lang="en-US" sz="1860" b="1" dirty="0">
              <a:latin typeface="Arial Nova Cond" panose="020B0506020202020204" pitchFamily="34" charset="0"/>
            </a:endParaRPr>
          </a:p>
        </p:txBody>
      </p:sp>
    </p:spTree>
    <p:extLst>
      <p:ext uri="{BB962C8B-B14F-4D97-AF65-F5344CB8AC3E}">
        <p14:creationId xmlns:p14="http://schemas.microsoft.com/office/powerpoint/2010/main" val="561129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291430"/>
            <a:ext cx="9764110" cy="1194260"/>
          </a:xfrm>
        </p:spPr>
        <p:txBody>
          <a:bodyPr>
            <a:normAutofit/>
          </a:bodyPr>
          <a:lstStyle/>
          <a:p>
            <a:r>
              <a:rPr lang="en-US" sz="5600" b="1" u="sng" dirty="0">
                <a:latin typeface="+mn-lt"/>
              </a:rPr>
              <a:t>CUB SCOUT RESOURCES</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15</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536027" y="1647072"/>
            <a:ext cx="9354207" cy="5514868"/>
          </a:xfrm>
        </p:spPr>
        <p:txBody>
          <a:bodyPr numCol="2">
            <a:noAutofit/>
          </a:bodyPr>
          <a:lstStyle/>
          <a:p>
            <a:pPr marL="0" indent="0">
              <a:spcBef>
                <a:spcPts val="0"/>
              </a:spcBef>
              <a:buNone/>
            </a:pPr>
            <a:r>
              <a:rPr lang="en-US" sz="2300" b="1" dirty="0">
                <a:latin typeface="Arial Nova Cond" panose="020B0506020202020204" pitchFamily="34" charset="0"/>
              </a:rPr>
              <a:t>PACK 236:</a:t>
            </a:r>
          </a:p>
          <a:p>
            <a:pPr marL="0" indent="0">
              <a:spcBef>
                <a:spcPts val="0"/>
              </a:spcBef>
              <a:buNone/>
            </a:pPr>
            <a:r>
              <a:rPr lang="en-US" sz="2300" dirty="0">
                <a:latin typeface="Arial Nova Cond" panose="020B0506020202020204" pitchFamily="34" charset="0"/>
              </a:rPr>
              <a:t>5 E Main Street</a:t>
            </a:r>
          </a:p>
          <a:p>
            <a:pPr marL="0" indent="0">
              <a:spcBef>
                <a:spcPts val="0"/>
              </a:spcBef>
              <a:buNone/>
            </a:pPr>
            <a:r>
              <a:rPr lang="en-US" sz="2300" dirty="0">
                <a:latin typeface="Arial Nova Cond" panose="020B0506020202020204" pitchFamily="34" charset="0"/>
              </a:rPr>
              <a:t>Berlin Heights, OH 44814</a:t>
            </a:r>
          </a:p>
          <a:p>
            <a:pPr marL="0" indent="0">
              <a:spcBef>
                <a:spcPts val="0"/>
              </a:spcBef>
              <a:buNone/>
            </a:pPr>
            <a:r>
              <a:rPr lang="en-US" sz="2300" dirty="0">
                <a:latin typeface="Arial Nova Cond" panose="020B0506020202020204" pitchFamily="34" charset="0"/>
              </a:rPr>
              <a:t>(440) 742-0626</a:t>
            </a:r>
          </a:p>
          <a:p>
            <a:pPr marL="0" indent="0">
              <a:spcBef>
                <a:spcPts val="0"/>
              </a:spcBef>
              <a:buNone/>
            </a:pPr>
            <a:r>
              <a:rPr lang="en-US" sz="2300" dirty="0">
                <a:latin typeface="Arial Nova Cond" panose="020B0506020202020204" pitchFamily="34" charset="0"/>
              </a:rPr>
              <a:t>facebook.com/cubscout236</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LAKE ERIE COUNCIL:</a:t>
            </a:r>
          </a:p>
          <a:p>
            <a:pPr marL="0" indent="0">
              <a:spcBef>
                <a:spcPts val="0"/>
              </a:spcBef>
              <a:buNone/>
            </a:pPr>
            <a:r>
              <a:rPr lang="en-US" sz="2300" dirty="0">
                <a:latin typeface="Arial Nova Cond" panose="020B0506020202020204" pitchFamily="34" charset="0"/>
              </a:rPr>
              <a:t>lecbsa.org</a:t>
            </a:r>
          </a:p>
          <a:p>
            <a:pPr marL="0" indent="0">
              <a:spcBef>
                <a:spcPts val="0"/>
              </a:spcBef>
              <a:buNone/>
            </a:pPr>
            <a:endParaRPr lang="en-US" sz="23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FIRELANDS SCOUT RESERVATION AND STORE:</a:t>
            </a:r>
          </a:p>
          <a:p>
            <a:pPr marL="0" indent="0" algn="l">
              <a:spcBef>
                <a:spcPts val="0"/>
              </a:spcBef>
              <a:buNone/>
            </a:pPr>
            <a:r>
              <a:rPr lang="de-DE" sz="2300" dirty="0">
                <a:latin typeface="Arial Nova Cond" panose="020B0506020202020204" pitchFamily="34" charset="0"/>
              </a:rPr>
              <a:t>13782 Gore Orphanage Rd</a:t>
            </a:r>
          </a:p>
          <a:p>
            <a:pPr marL="0" indent="0" algn="l">
              <a:spcBef>
                <a:spcPts val="0"/>
              </a:spcBef>
              <a:buNone/>
            </a:pPr>
            <a:r>
              <a:rPr lang="de-DE" sz="2300" dirty="0">
                <a:latin typeface="Arial Nova Cond" panose="020B0506020202020204" pitchFamily="34" charset="0"/>
              </a:rPr>
              <a:t>Wakeman, OH 44889</a:t>
            </a:r>
          </a:p>
          <a:p>
            <a:pPr marL="0" indent="0" algn="l">
              <a:spcBef>
                <a:spcPts val="0"/>
              </a:spcBef>
              <a:buNone/>
            </a:pPr>
            <a:r>
              <a:rPr lang="de-DE" sz="2300" dirty="0">
                <a:latin typeface="Arial Nova Cond" panose="020B0506020202020204" pitchFamily="34" charset="0"/>
              </a:rPr>
              <a:t>(440) 965-7025</a:t>
            </a:r>
          </a:p>
          <a:p>
            <a:pPr marL="0" indent="0">
              <a:spcBef>
                <a:spcPts val="0"/>
              </a:spcBef>
              <a:buNone/>
            </a:pPr>
            <a:r>
              <a:rPr lang="en-US" sz="2300" dirty="0">
                <a:latin typeface="Arial Nova Cond" panose="020B0506020202020204" pitchFamily="34" charset="0"/>
              </a:rPr>
              <a:t>facebook.com/</a:t>
            </a:r>
            <a:r>
              <a:rPr lang="en-US" sz="2300" dirty="0" err="1">
                <a:latin typeface="Arial Nova Cond" panose="020B0506020202020204" pitchFamily="34" charset="0"/>
              </a:rPr>
              <a:t>fsrbsa</a:t>
            </a:r>
            <a:endParaRPr lang="en-US" sz="2300" b="1" dirty="0">
              <a:latin typeface="Arial Nova Cond" panose="020B0506020202020204" pitchFamily="34" charset="0"/>
            </a:endParaRPr>
          </a:p>
          <a:p>
            <a:pPr marL="0" indent="0">
              <a:spcBef>
                <a:spcPts val="0"/>
              </a:spcBef>
              <a:buNone/>
            </a:pPr>
            <a:endParaRPr lang="en-US" sz="2300" b="1" dirty="0">
              <a:latin typeface="Arial Nova Cond" panose="020B0506020202020204" pitchFamily="34" charset="0"/>
            </a:endParaRPr>
          </a:p>
          <a:p>
            <a:pPr marL="0" indent="0">
              <a:spcBef>
                <a:spcPts val="0"/>
              </a:spcBef>
              <a:buNone/>
            </a:pPr>
            <a:endParaRPr lang="en-US" sz="23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SCOUTBOOK:</a:t>
            </a:r>
          </a:p>
          <a:p>
            <a:pPr marL="0" indent="0">
              <a:spcBef>
                <a:spcPts val="0"/>
              </a:spcBef>
              <a:buNone/>
            </a:pPr>
            <a:r>
              <a:rPr lang="en-US" sz="2300" dirty="0">
                <a:latin typeface="Arial Nova Cond" panose="020B0506020202020204" pitchFamily="34" charset="0"/>
              </a:rPr>
              <a:t>Scoutbook.scouting.org</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Boy Scouts of America (BSA):</a:t>
            </a:r>
          </a:p>
          <a:p>
            <a:pPr marL="0" indent="0">
              <a:spcBef>
                <a:spcPts val="0"/>
              </a:spcBef>
              <a:buNone/>
            </a:pPr>
            <a:r>
              <a:rPr lang="en-US" sz="2300" dirty="0">
                <a:latin typeface="Arial Nova Cond" panose="020B0506020202020204" pitchFamily="34" charset="0"/>
              </a:rPr>
              <a:t>Scouting.org</a:t>
            </a:r>
          </a:p>
          <a:p>
            <a:pPr marL="0" indent="0">
              <a:spcBef>
                <a:spcPts val="0"/>
              </a:spcBef>
              <a:buNone/>
            </a:pPr>
            <a:endParaRPr lang="en-US" sz="2300" b="1"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BSA ONLINE STORE:</a:t>
            </a:r>
          </a:p>
          <a:p>
            <a:pPr marL="0" indent="0">
              <a:spcBef>
                <a:spcPts val="0"/>
              </a:spcBef>
              <a:buNone/>
            </a:pPr>
            <a:r>
              <a:rPr lang="en-US" sz="2300" dirty="0">
                <a:latin typeface="Arial Nova Cond" panose="020B0506020202020204" pitchFamily="34" charset="0"/>
              </a:rPr>
              <a:t>ScoutShop.org</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SCOUTING MAGAZINE:</a:t>
            </a: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ScoutingMagazine.org</a:t>
            </a:r>
          </a:p>
          <a:p>
            <a:pPr marL="0" indent="0">
              <a:spcBef>
                <a:spcPts val="0"/>
              </a:spcBef>
              <a:buNone/>
            </a:pPr>
            <a:endParaRPr lang="en-US" sz="2300" b="1" dirty="0">
              <a:latin typeface="Arial Nova Cond" panose="020B0506020202020204" pitchFamily="34" charset="0"/>
            </a:endParaRPr>
          </a:p>
          <a:p>
            <a:pPr marL="0" indent="0">
              <a:spcBef>
                <a:spcPts val="0"/>
              </a:spcBef>
              <a:buNone/>
            </a:pPr>
            <a:endParaRPr lang="en-US" sz="2300" b="1" dirty="0">
              <a:latin typeface="Arial Nova Cond" panose="020B0506020202020204" pitchFamily="34" charset="0"/>
            </a:endParaRPr>
          </a:p>
          <a:p>
            <a:pPr marL="0" indent="0">
              <a:spcBef>
                <a:spcPts val="0"/>
              </a:spcBef>
              <a:buNone/>
            </a:pPr>
            <a:endParaRPr lang="en-US" sz="2300" dirty="0">
              <a:latin typeface="Arial Nova Cond" panose="020B0506020202020204" pitchFamily="34" charset="0"/>
            </a:endParaRPr>
          </a:p>
        </p:txBody>
      </p:sp>
    </p:spTree>
    <p:extLst>
      <p:ext uri="{BB962C8B-B14F-4D97-AF65-F5344CB8AC3E}">
        <p14:creationId xmlns:p14="http://schemas.microsoft.com/office/powerpoint/2010/main" val="374289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2D4883F4-3C63-6B53-8784-725F95B88605}"/>
              </a:ext>
            </a:extLst>
          </p:cNvPr>
          <p:cNvSpPr>
            <a:spLocks noGrp="1"/>
          </p:cNvSpPr>
          <p:nvPr>
            <p:ph type="subTitle" idx="1"/>
          </p:nvPr>
        </p:nvSpPr>
        <p:spPr>
          <a:xfrm>
            <a:off x="0" y="3203198"/>
            <a:ext cx="10058400" cy="1366004"/>
          </a:xfrm>
        </p:spPr>
        <p:txBody>
          <a:bodyPr>
            <a:noAutofit/>
          </a:bodyPr>
          <a:lstStyle/>
          <a:p>
            <a:r>
              <a:rPr lang="en-US" sz="9600" b="1" dirty="0">
                <a:solidFill>
                  <a:srgbClr val="FF0000"/>
                </a:solidFill>
                <a:latin typeface="Arial Nova Cond" panose="020B0506020202020204" pitchFamily="34" charset="0"/>
              </a:rPr>
              <a:t>THANK YOU!</a:t>
            </a:r>
          </a:p>
        </p:txBody>
      </p:sp>
      <p:pic>
        <p:nvPicPr>
          <p:cNvPr id="1028" name="Picture 4" descr="See the source image">
            <a:extLst>
              <a:ext uri="{FF2B5EF4-FFF2-40B4-BE49-F238E27FC236}">
                <a16:creationId xmlns:a16="http://schemas.microsoft.com/office/drawing/2014/main" id="{202932D9-7AC9-08B7-4B99-AF892A134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47" y="5642924"/>
            <a:ext cx="1901952" cy="1901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17A8A73-1FB2-83F4-81DF-D69961E34B46}"/>
              </a:ext>
            </a:extLst>
          </p:cNvPr>
          <p:cNvPicPr>
            <a:picLocks noChangeAspect="1"/>
          </p:cNvPicPr>
          <p:nvPr/>
        </p:nvPicPr>
        <p:blipFill rotWithShape="1">
          <a:blip r:embed="rId4">
            <a:extLst>
              <a:ext uri="{28A0092B-C50C-407E-A947-70E740481C1C}">
                <a14:useLocalDpi xmlns:a14="http://schemas.microsoft.com/office/drawing/2010/main" val="0"/>
              </a:ext>
            </a:extLst>
          </a:blip>
          <a:srcRect l="10084" t="10756" b="19496"/>
          <a:stretch/>
        </p:blipFill>
        <p:spPr bwMode="auto">
          <a:xfrm>
            <a:off x="7421514" y="5729056"/>
            <a:ext cx="2334689" cy="1810905"/>
          </a:xfrm>
          <a:prstGeom prst="rect">
            <a:avLst/>
          </a:prstGeom>
          <a:noFill/>
          <a:ln>
            <a:noFill/>
          </a:ln>
          <a:extLst>
            <a:ext uri="{53640926-AAD7-44D8-BBD7-CCE9431645EC}">
              <a14:shadowObscured xmlns:a14="http://schemas.microsoft.com/office/drawing/2010/main"/>
            </a:ext>
          </a:extLst>
        </p:spPr>
      </p:pic>
      <p:pic>
        <p:nvPicPr>
          <p:cNvPr id="1031" name="Picture 7">
            <a:extLst>
              <a:ext uri="{FF2B5EF4-FFF2-40B4-BE49-F238E27FC236}">
                <a16:creationId xmlns:a16="http://schemas.microsoft.com/office/drawing/2014/main" id="{061B809C-728C-D161-6481-7B4DCB421F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54" y="740759"/>
            <a:ext cx="1885950" cy="5657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A5A2633-85D2-FA51-C727-91C513AEC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308" y="138639"/>
            <a:ext cx="15716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DABDF74C-642E-B27C-6EF5-E976E55819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901" y="117179"/>
            <a:ext cx="15716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067740E-2FE9-BEB4-3E1F-EEF3FEE6EE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9494" y="139897"/>
            <a:ext cx="1569110" cy="156911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FDB31D8F-0E24-BF3C-0230-3A7D18BB46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8574" y="133622"/>
            <a:ext cx="1265613" cy="15313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B1E7EF0-D2DB-4432-BCB5-BB37C6F1FB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5161" y="1773238"/>
            <a:ext cx="1768078" cy="565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A8E284D-414A-5643-9F62-D55AD3A3970F}"/>
              </a:ext>
            </a:extLst>
          </p:cNvPr>
          <p:cNvPicPr>
            <a:picLocks noChangeAspect="1"/>
          </p:cNvPicPr>
          <p:nvPr/>
        </p:nvPicPr>
        <p:blipFill>
          <a:blip r:embed="rId11"/>
          <a:stretch>
            <a:fillRect/>
          </a:stretch>
        </p:blipFill>
        <p:spPr>
          <a:xfrm>
            <a:off x="2103572" y="138067"/>
            <a:ext cx="1572768" cy="1572768"/>
          </a:xfrm>
          <a:prstGeom prst="rect">
            <a:avLst/>
          </a:prstGeom>
        </p:spPr>
      </p:pic>
    </p:spTree>
    <p:extLst>
      <p:ext uri="{BB962C8B-B14F-4D97-AF65-F5344CB8AC3E}">
        <p14:creationId xmlns:p14="http://schemas.microsoft.com/office/powerpoint/2010/main" val="36541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102245"/>
            <a:ext cx="9764110" cy="1194260"/>
          </a:xfrm>
        </p:spPr>
        <p:txBody>
          <a:bodyPr>
            <a:normAutofit/>
          </a:bodyPr>
          <a:lstStyle/>
          <a:p>
            <a:r>
              <a:rPr lang="en-US" sz="5600" b="1" u="sng" dirty="0">
                <a:latin typeface="+mn-lt"/>
              </a:rPr>
              <a:t>MY SCOUTING DEN CONTACTS</a:t>
            </a:r>
          </a:p>
        </p:txBody>
      </p:sp>
      <p:sp>
        <p:nvSpPr>
          <p:cNvPr id="10" name="Content Placeholder 9">
            <a:extLst>
              <a:ext uri="{FF2B5EF4-FFF2-40B4-BE49-F238E27FC236}">
                <a16:creationId xmlns:a16="http://schemas.microsoft.com/office/drawing/2014/main" id="{4D3D3FF3-4CEE-1A33-6148-6ECA21E3526B}"/>
              </a:ext>
            </a:extLst>
          </p:cNvPr>
          <p:cNvSpPr>
            <a:spLocks noGrp="1"/>
          </p:cNvSpPr>
          <p:nvPr>
            <p:ph idx="1"/>
          </p:nvPr>
        </p:nvSpPr>
        <p:spPr>
          <a:xfrm>
            <a:off x="649014" y="2364824"/>
            <a:ext cx="8760372" cy="4975672"/>
          </a:xfrm>
        </p:spPr>
        <p:txBody>
          <a:bodyPr>
            <a:normAutofit fontScale="47500" lnSpcReduction="20000"/>
          </a:bodyPr>
          <a:lstStyle/>
          <a:p>
            <a:pPr marL="0" indent="0">
              <a:buNone/>
            </a:pPr>
            <a:r>
              <a:rPr lang="en-US" b="1" dirty="0">
                <a:latin typeface="Arial Nova Cond" panose="020B0506020202020204" pitchFamily="34" charset="0"/>
              </a:rPr>
              <a:t>MY PACK NUMBER: </a:t>
            </a:r>
            <a:r>
              <a:rPr lang="en-US" dirty="0">
                <a:latin typeface="Arial Nova Cond" panose="020B0506020202020204" pitchFamily="34" charset="0"/>
              </a:rPr>
              <a:t>______________________________________________________________</a:t>
            </a:r>
          </a:p>
          <a:p>
            <a:pPr marL="0" indent="0">
              <a:buNone/>
            </a:pPr>
            <a:r>
              <a:rPr lang="en-US" b="1" dirty="0">
                <a:latin typeface="Arial Nova Cond" panose="020B0506020202020204" pitchFamily="34" charset="0"/>
              </a:rPr>
              <a:t>MY DEN LEVEL (RANK):</a:t>
            </a:r>
            <a:r>
              <a:rPr lang="en-US" dirty="0">
                <a:latin typeface="Arial Nova Cond" panose="020B0506020202020204" pitchFamily="34" charset="0"/>
              </a:rPr>
              <a:t> ___________________________________________________________</a:t>
            </a:r>
          </a:p>
          <a:p>
            <a:pPr marL="0" indent="0">
              <a:buNone/>
            </a:pPr>
            <a:r>
              <a:rPr lang="en-US" sz="2200" dirty="0">
                <a:latin typeface="Arial Nova Cond" panose="020B0506020202020204" pitchFamily="34" charset="0"/>
              </a:rPr>
              <a:t>[Kindergarten=Lions; 1</a:t>
            </a:r>
            <a:r>
              <a:rPr lang="en-US" sz="2200" baseline="30000" dirty="0">
                <a:latin typeface="Arial Nova Cond" panose="020B0506020202020204" pitchFamily="34" charset="0"/>
              </a:rPr>
              <a:t>st</a:t>
            </a:r>
            <a:r>
              <a:rPr lang="en-US" sz="2200" dirty="0">
                <a:latin typeface="Arial Nova Cond" panose="020B0506020202020204" pitchFamily="34" charset="0"/>
              </a:rPr>
              <a:t> Grade=Tigers; 2</a:t>
            </a:r>
            <a:r>
              <a:rPr lang="en-US" sz="2200" baseline="30000" dirty="0">
                <a:latin typeface="Arial Nova Cond" panose="020B0506020202020204" pitchFamily="34" charset="0"/>
              </a:rPr>
              <a:t>nd</a:t>
            </a:r>
            <a:r>
              <a:rPr lang="en-US" sz="2200" dirty="0">
                <a:latin typeface="Arial Nova Cond" panose="020B0506020202020204" pitchFamily="34" charset="0"/>
              </a:rPr>
              <a:t> Grade=Wolves; 3</a:t>
            </a:r>
            <a:r>
              <a:rPr lang="en-US" sz="2200" baseline="30000" dirty="0">
                <a:latin typeface="Arial Nova Cond" panose="020B0506020202020204" pitchFamily="34" charset="0"/>
              </a:rPr>
              <a:t>rd</a:t>
            </a:r>
            <a:r>
              <a:rPr lang="en-US" sz="2200" dirty="0">
                <a:latin typeface="Arial Nova Cond" panose="020B0506020202020204" pitchFamily="34" charset="0"/>
              </a:rPr>
              <a:t> Grade=Bears; 4</a:t>
            </a:r>
            <a:r>
              <a:rPr lang="en-US" sz="2200" baseline="30000" dirty="0">
                <a:latin typeface="Arial Nova Cond" panose="020B0506020202020204" pitchFamily="34" charset="0"/>
              </a:rPr>
              <a:t>th</a:t>
            </a:r>
            <a:r>
              <a:rPr lang="en-US" sz="2200" dirty="0">
                <a:latin typeface="Arial Nova Cond" panose="020B0506020202020204" pitchFamily="34" charset="0"/>
              </a:rPr>
              <a:t> Grade=Webelos; 5</a:t>
            </a:r>
            <a:r>
              <a:rPr lang="en-US" sz="2200" baseline="30000" dirty="0">
                <a:latin typeface="Arial Nova Cond" panose="020B0506020202020204" pitchFamily="34" charset="0"/>
              </a:rPr>
              <a:t>th</a:t>
            </a:r>
            <a:r>
              <a:rPr lang="en-US" sz="2200" dirty="0">
                <a:latin typeface="Arial Nova Cond" panose="020B0506020202020204" pitchFamily="34" charset="0"/>
              </a:rPr>
              <a:t> Grade=Arrow of Light]</a:t>
            </a:r>
          </a:p>
          <a:p>
            <a:pPr marL="0" indent="0">
              <a:buNone/>
            </a:pPr>
            <a:r>
              <a:rPr lang="en-US" b="1" dirty="0">
                <a:latin typeface="Arial Nova Cond" panose="020B0506020202020204" pitchFamily="34" charset="0"/>
              </a:rPr>
              <a:t>MY DEN LEADER NAME(S):</a:t>
            </a:r>
            <a:r>
              <a:rPr lang="en-US" dirty="0">
                <a:latin typeface="Arial Nova Cond" panose="020B0506020202020204" pitchFamily="34" charset="0"/>
              </a:rPr>
              <a:t> _______________________________________________________</a:t>
            </a:r>
          </a:p>
          <a:p>
            <a:pPr marL="0" indent="0">
              <a:buNone/>
            </a:pPr>
            <a:r>
              <a:rPr lang="en-US" dirty="0">
                <a:latin typeface="Arial Nova Cond" panose="020B0506020202020204" pitchFamily="34" charset="0"/>
              </a:rPr>
              <a:t>_______________________________________________________________________________</a:t>
            </a:r>
          </a:p>
          <a:p>
            <a:pPr marL="0" indent="0">
              <a:buNone/>
            </a:pPr>
            <a:r>
              <a:rPr lang="en-US" b="1" dirty="0">
                <a:latin typeface="Arial Nova Cond" panose="020B0506020202020204" pitchFamily="34" charset="0"/>
              </a:rPr>
              <a:t>MY DEN LEADER PHONE NUMBER(S):</a:t>
            </a:r>
            <a:r>
              <a:rPr lang="en-US" dirty="0">
                <a:latin typeface="Arial Nova Cond" panose="020B0506020202020204" pitchFamily="34" charset="0"/>
              </a:rPr>
              <a:t> ______________________________________________</a:t>
            </a:r>
          </a:p>
          <a:p>
            <a:pPr marL="0" indent="0">
              <a:buNone/>
            </a:pPr>
            <a:r>
              <a:rPr lang="en-US" dirty="0">
                <a:latin typeface="Arial Nova Cond" panose="020B0506020202020204" pitchFamily="34" charset="0"/>
              </a:rPr>
              <a:t>_______________________________________________________________________________</a:t>
            </a:r>
          </a:p>
          <a:p>
            <a:pPr marL="0" indent="0">
              <a:buNone/>
            </a:pPr>
            <a:r>
              <a:rPr lang="en-US" b="1" dirty="0">
                <a:latin typeface="Arial Nova Cond" panose="020B0506020202020204" pitchFamily="34" charset="0"/>
              </a:rPr>
              <a:t>MY DEN LEADER EMAIL(S):</a:t>
            </a:r>
            <a:r>
              <a:rPr lang="en-US" dirty="0">
                <a:latin typeface="Arial Nova Cond" panose="020B0506020202020204" pitchFamily="34" charset="0"/>
              </a:rPr>
              <a:t> _______________________________________________________</a:t>
            </a:r>
          </a:p>
          <a:p>
            <a:pPr marL="0" indent="0">
              <a:buNone/>
            </a:pPr>
            <a:r>
              <a:rPr lang="en-US" dirty="0">
                <a:latin typeface="Arial Nova Cond" panose="020B0506020202020204" pitchFamily="34" charset="0"/>
              </a:rPr>
              <a:t>_______________________________________________________________________________</a:t>
            </a:r>
          </a:p>
          <a:p>
            <a:pPr marL="0" indent="0">
              <a:buNone/>
            </a:pPr>
            <a:r>
              <a:rPr lang="en-US" b="1" dirty="0">
                <a:latin typeface="Arial Nova Cond" panose="020B0506020202020204" pitchFamily="34" charset="0"/>
              </a:rPr>
              <a:t>MY DEN MEETS ON:</a:t>
            </a:r>
            <a:r>
              <a:rPr lang="en-US" dirty="0">
                <a:latin typeface="Arial Nova Cond" panose="020B0506020202020204" pitchFamily="34" charset="0"/>
              </a:rPr>
              <a:t> ___________________________ </a:t>
            </a:r>
            <a:r>
              <a:rPr lang="en-US" b="1" dirty="0">
                <a:latin typeface="Arial Nova Cond" panose="020B0506020202020204" pitchFamily="34" charset="0"/>
              </a:rPr>
              <a:t>(day) AT</a:t>
            </a:r>
            <a:r>
              <a:rPr lang="en-US" dirty="0">
                <a:latin typeface="Arial Nova Cond" panose="020B0506020202020204" pitchFamily="34" charset="0"/>
              </a:rPr>
              <a:t> ______________________ </a:t>
            </a:r>
            <a:r>
              <a:rPr lang="en-US" b="1" dirty="0">
                <a:latin typeface="Arial Nova Cond" panose="020B0506020202020204" pitchFamily="34" charset="0"/>
              </a:rPr>
              <a:t>(time)</a:t>
            </a:r>
          </a:p>
          <a:p>
            <a:pPr marL="0" indent="0">
              <a:buNone/>
            </a:pPr>
            <a:r>
              <a:rPr lang="en-US" b="1" dirty="0">
                <a:latin typeface="Arial Nova Cond" panose="020B0506020202020204" pitchFamily="34" charset="0"/>
              </a:rPr>
              <a:t>MY DEN MEETS AT:</a:t>
            </a:r>
            <a:r>
              <a:rPr lang="en-US" dirty="0">
                <a:latin typeface="Arial Nova Cond" panose="020B0506020202020204" pitchFamily="34" charset="0"/>
              </a:rPr>
              <a:t> ______________________________________________________ </a:t>
            </a:r>
            <a:r>
              <a:rPr lang="en-US" b="1" dirty="0">
                <a:latin typeface="Arial Nova Cond" panose="020B0506020202020204" pitchFamily="34" charset="0"/>
              </a:rPr>
              <a:t>(location)</a:t>
            </a:r>
          </a:p>
          <a:p>
            <a:pPr marL="0" indent="0">
              <a:buNone/>
            </a:pPr>
            <a:r>
              <a:rPr lang="en-US" b="1" dirty="0">
                <a:latin typeface="Arial Nova Cond" panose="020B0506020202020204" pitchFamily="34" charset="0"/>
              </a:rPr>
              <a:t>OTHER DEN PARENTS: (names, phones, emails):</a:t>
            </a:r>
          </a:p>
          <a:p>
            <a:pPr marL="0" indent="0">
              <a:buNone/>
            </a:pPr>
            <a:r>
              <a:rPr lang="en-US" dirty="0">
                <a:latin typeface="Arial Nova Cond" panose="020B0506020202020204" pitchFamily="34" charset="0"/>
              </a:rPr>
              <a:t>_______________________________________________________________________________</a:t>
            </a:r>
          </a:p>
          <a:p>
            <a:pPr marL="0" indent="0">
              <a:buNone/>
            </a:pPr>
            <a:r>
              <a:rPr lang="en-US" dirty="0">
                <a:latin typeface="Arial Nova Cond" panose="020B0506020202020204" pitchFamily="34" charset="0"/>
              </a:rPr>
              <a:t>_______________________________________________________________________________</a:t>
            </a:r>
          </a:p>
          <a:p>
            <a:pPr marL="0" indent="0">
              <a:buNone/>
            </a:pPr>
            <a:r>
              <a:rPr lang="en-US" dirty="0">
                <a:latin typeface="Arial Nova Cond" panose="020B0506020202020204" pitchFamily="34" charset="0"/>
              </a:rPr>
              <a:t>_______________________________________________________________________________</a:t>
            </a:r>
          </a:p>
          <a:p>
            <a:pPr marL="0" indent="0">
              <a:buNone/>
            </a:pPr>
            <a:r>
              <a:rPr lang="en-US" dirty="0">
                <a:latin typeface="Arial Nova Cond" panose="020B0506020202020204" pitchFamily="34" charset="0"/>
              </a:rPr>
              <a:t>_______________________________________________________________________________</a:t>
            </a:r>
          </a:p>
        </p:txBody>
      </p:sp>
      <p:sp>
        <p:nvSpPr>
          <p:cNvPr id="11" name="TextBox 10">
            <a:extLst>
              <a:ext uri="{FF2B5EF4-FFF2-40B4-BE49-F238E27FC236}">
                <a16:creationId xmlns:a16="http://schemas.microsoft.com/office/drawing/2014/main" id="{1E491CEC-A7EB-DDBF-C294-4C4F2ECDD871}"/>
              </a:ext>
            </a:extLst>
          </p:cNvPr>
          <p:cNvSpPr txBox="1"/>
          <p:nvPr/>
        </p:nvSpPr>
        <p:spPr>
          <a:xfrm>
            <a:off x="312096" y="1260375"/>
            <a:ext cx="8523890" cy="461665"/>
          </a:xfrm>
          <a:prstGeom prst="rect">
            <a:avLst/>
          </a:prstGeom>
          <a:noFill/>
        </p:spPr>
        <p:txBody>
          <a:bodyPr wrap="square" rtlCol="0">
            <a:spAutoFit/>
          </a:bodyPr>
          <a:lstStyle/>
          <a:p>
            <a:r>
              <a:rPr lang="en-US" sz="2400" dirty="0">
                <a:latin typeface="Arial Nova Cond" panose="020B0506020202020204" pitchFamily="34" charset="0"/>
              </a:rPr>
              <a:t>Use this to save important information about your pack and leaders.</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2</a:t>
            </a:fld>
            <a:endParaRPr lang="en-US"/>
          </a:p>
        </p:txBody>
      </p:sp>
    </p:spTree>
    <p:extLst>
      <p:ext uri="{BB962C8B-B14F-4D97-AF65-F5344CB8AC3E}">
        <p14:creationId xmlns:p14="http://schemas.microsoft.com/office/powerpoint/2010/main" val="210059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291430"/>
            <a:ext cx="9764110" cy="1194260"/>
          </a:xfrm>
        </p:spPr>
        <p:txBody>
          <a:bodyPr>
            <a:normAutofit/>
          </a:bodyPr>
          <a:lstStyle/>
          <a:p>
            <a:r>
              <a:rPr lang="en-US" sz="5600" b="1" u="sng" dirty="0">
                <a:latin typeface="+mn-lt"/>
              </a:rPr>
              <a:t>SCOUTING FUN AND VALUES</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3</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457200" y="1585013"/>
            <a:ext cx="9354207" cy="5514868"/>
          </a:xfrm>
        </p:spPr>
        <p:txBody>
          <a:bodyPr>
            <a:noAutofit/>
          </a:bodyPr>
          <a:lstStyle/>
          <a:p>
            <a:pPr marL="0" indent="0">
              <a:spcBef>
                <a:spcPts val="0"/>
              </a:spcBef>
              <a:buNone/>
            </a:pPr>
            <a:r>
              <a:rPr lang="en-US" sz="2300" dirty="0">
                <a:latin typeface="Arial Nova Cond" panose="020B0506020202020204" pitchFamily="34" charset="0"/>
              </a:rPr>
              <a:t>As a parent, you want your child to grow up to be a self-reliant, dependable and caring leader. And to have memorable fun experiences. Scouting has these same goals in mind for your child.</a:t>
            </a:r>
          </a:p>
          <a:p>
            <a:pPr marL="0" indent="0">
              <a:spcBef>
                <a:spcPts val="0"/>
              </a:spcBef>
              <a:buNone/>
            </a:pPr>
            <a:endParaRPr lang="en-US" sz="18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WHAT IS SCOUTING?</a:t>
            </a:r>
          </a:p>
          <a:p>
            <a:pPr lvl="1">
              <a:spcBef>
                <a:spcPts val="0"/>
              </a:spcBef>
            </a:pPr>
            <a:r>
              <a:rPr lang="en-US" sz="2300" dirty="0">
                <a:latin typeface="Arial Nova Cond" panose="020B0506020202020204" pitchFamily="34" charset="0"/>
              </a:rPr>
              <a:t>Scouting is about positive youth development through programs for all youth. Cub Scouts is for boys and girls in Kindergarten through 5</a:t>
            </a:r>
            <a:r>
              <a:rPr lang="en-US" sz="2300" baseline="30000" dirty="0">
                <a:latin typeface="Arial Nova Cond" panose="020B0506020202020204" pitchFamily="34" charset="0"/>
              </a:rPr>
              <a:t>th</a:t>
            </a:r>
            <a:r>
              <a:rPr lang="en-US" sz="2300" dirty="0">
                <a:latin typeface="Arial Nova Cond" panose="020B0506020202020204" pitchFamily="34" charset="0"/>
              </a:rPr>
              <a:t> Grade.</a:t>
            </a:r>
          </a:p>
          <a:p>
            <a:pPr lvl="1">
              <a:spcBef>
                <a:spcPts val="0"/>
              </a:spcBef>
            </a:pPr>
            <a:endParaRPr lang="en-US" sz="800" dirty="0">
              <a:latin typeface="Arial Nova Cond" panose="020B0506020202020204" pitchFamily="34" charset="0"/>
            </a:endParaRPr>
          </a:p>
          <a:p>
            <a:pPr lvl="1">
              <a:spcBef>
                <a:spcPts val="0"/>
              </a:spcBef>
            </a:pPr>
            <a:r>
              <a:rPr lang="en-US" sz="2300" dirty="0">
                <a:latin typeface="Arial Nova Cond" panose="020B0506020202020204" pitchFamily="34" charset="0"/>
              </a:rPr>
              <a:t>Cub Scouts helps to support your family by providing ready-made adventures and activities for you and your child to enjoy together.</a:t>
            </a:r>
          </a:p>
          <a:p>
            <a:pPr lvl="1">
              <a:spcBef>
                <a:spcPts val="0"/>
              </a:spcBef>
            </a:pPr>
            <a:endParaRPr lang="en-US" sz="800" dirty="0">
              <a:latin typeface="Arial Nova Cond" panose="020B0506020202020204" pitchFamily="34" charset="0"/>
            </a:endParaRPr>
          </a:p>
          <a:p>
            <a:pPr lvl="1">
              <a:spcBef>
                <a:spcPts val="0"/>
              </a:spcBef>
            </a:pPr>
            <a:r>
              <a:rPr lang="en-US" sz="2300" dirty="0">
                <a:latin typeface="Arial Nova Cond" panose="020B0506020202020204" pitchFamily="34" charset="0"/>
              </a:rPr>
              <a:t>Scouting offers an emphasis on friendship and building self-esteem. Your child will be with a group of peers and parent leaders that teach values of good citizenship, character and leadership in a safe environment.</a:t>
            </a:r>
          </a:p>
          <a:p>
            <a:pPr lvl="1">
              <a:spcBef>
                <a:spcPts val="0"/>
              </a:spcBef>
            </a:pPr>
            <a:endParaRPr lang="en-US" sz="800" dirty="0">
              <a:latin typeface="Arial Nova Cond" panose="020B0506020202020204" pitchFamily="34" charset="0"/>
            </a:endParaRPr>
          </a:p>
          <a:p>
            <a:pPr lvl="1">
              <a:spcBef>
                <a:spcPts val="0"/>
              </a:spcBef>
            </a:pPr>
            <a:r>
              <a:rPr lang="en-US" sz="2300" dirty="0">
                <a:latin typeface="Arial Nova Cond" panose="020B0506020202020204" pitchFamily="34" charset="0"/>
              </a:rPr>
              <a:t>Scouting teaches family values and works to strengthen your relationship with your child.</a:t>
            </a:r>
          </a:p>
        </p:txBody>
      </p:sp>
    </p:spTree>
    <p:extLst>
      <p:ext uri="{BB962C8B-B14F-4D97-AF65-F5344CB8AC3E}">
        <p14:creationId xmlns:p14="http://schemas.microsoft.com/office/powerpoint/2010/main" val="326727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291430"/>
            <a:ext cx="9764110" cy="1194260"/>
          </a:xfrm>
        </p:spPr>
        <p:txBody>
          <a:bodyPr>
            <a:normAutofit/>
          </a:bodyPr>
          <a:lstStyle/>
          <a:p>
            <a:r>
              <a:rPr lang="en-US" sz="5600" b="1" u="sng" dirty="0">
                <a:latin typeface="+mn-lt"/>
              </a:rPr>
              <a:t>SCOUTING SAFELY</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4</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352096" y="1481028"/>
            <a:ext cx="9354207" cy="5514868"/>
          </a:xfrm>
        </p:spPr>
        <p:txBody>
          <a:bodyPr>
            <a:noAutofit/>
          </a:bodyPr>
          <a:lstStyle/>
          <a:p>
            <a:pPr marL="0" indent="0">
              <a:spcBef>
                <a:spcPts val="0"/>
              </a:spcBef>
              <a:buNone/>
            </a:pPr>
            <a:r>
              <a:rPr lang="en-US" sz="2300" dirty="0">
                <a:latin typeface="Arial Nova Cond" panose="020B0506020202020204" pitchFamily="34" charset="0"/>
              </a:rPr>
              <a:t>BSA places the greatest importance on creating the most secure environment possible for our Scouts.</a:t>
            </a:r>
          </a:p>
          <a:p>
            <a:pPr marL="0" indent="0">
              <a:spcBef>
                <a:spcPts val="0"/>
              </a:spcBef>
              <a:buNone/>
            </a:pPr>
            <a:endParaRPr lang="en-US" sz="16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BSA’S COMMITMENT TO SAFETY:</a:t>
            </a:r>
          </a:p>
          <a:p>
            <a:pPr lvl="1">
              <a:spcBef>
                <a:spcPts val="0"/>
              </a:spcBef>
            </a:pPr>
            <a:r>
              <a:rPr lang="en-US" sz="2300" dirty="0">
                <a:latin typeface="Arial Nova Cond" panose="020B0506020202020204" pitchFamily="34" charset="0"/>
              </a:rPr>
              <a:t>True youth protection can be achieved only through the focused commitment of everyone in Scouting.</a:t>
            </a:r>
          </a:p>
          <a:p>
            <a:pPr lvl="1">
              <a:spcBef>
                <a:spcPts val="0"/>
              </a:spcBef>
            </a:pPr>
            <a:r>
              <a:rPr lang="en-US" sz="2300" dirty="0">
                <a:latin typeface="Arial Nova Cond" panose="020B0506020202020204" pitchFamily="34" charset="0"/>
              </a:rPr>
              <a:t>Get Youth Protection Trained today! This is required for all registered volunteers to help keep kids safe.</a:t>
            </a:r>
          </a:p>
          <a:p>
            <a:pPr lvl="1">
              <a:spcBef>
                <a:spcPts val="0"/>
              </a:spcBef>
            </a:pPr>
            <a:r>
              <a:rPr lang="en-US" sz="2300" dirty="0">
                <a:latin typeface="Arial Nova Cond" panose="020B0506020202020204" pitchFamily="34" charset="0"/>
              </a:rPr>
              <a:t>The Guide to Safe Scouting is the reference guide for Youth Protection and Adult Leadership. You can download your copy at </a:t>
            </a:r>
            <a:r>
              <a:rPr lang="en-US" sz="2300" u="sng" dirty="0">
                <a:latin typeface="Arial Nova Cond" panose="020B0506020202020204" pitchFamily="34" charset="0"/>
              </a:rPr>
              <a:t>Scouting.org/</a:t>
            </a:r>
            <a:r>
              <a:rPr lang="en-US" sz="2300" u="sng" dirty="0" err="1">
                <a:latin typeface="Arial Nova Cond" panose="020B0506020202020204" pitchFamily="34" charset="0"/>
              </a:rPr>
              <a:t>SafeScouting</a:t>
            </a:r>
            <a:r>
              <a:rPr lang="en-US" sz="2300" dirty="0">
                <a:latin typeface="Arial Nova Cond" panose="020B0506020202020204" pitchFamily="34" charset="0"/>
              </a:rPr>
              <a:t>.</a:t>
            </a:r>
          </a:p>
          <a:p>
            <a:pPr lvl="1">
              <a:spcBef>
                <a:spcPts val="0"/>
              </a:spcBef>
            </a:pPr>
            <a:r>
              <a:rPr lang="en-US" sz="2300" dirty="0">
                <a:latin typeface="Arial Nova Cond" panose="020B0506020202020204" pitchFamily="34" charset="0"/>
              </a:rPr>
              <a:t>Be aware. Know the BSA’s policies on Safe Scouting and stay up to date on your training.</a:t>
            </a:r>
          </a:p>
          <a:p>
            <a:pPr>
              <a:spcBef>
                <a:spcPts val="0"/>
              </a:spcBef>
            </a:pPr>
            <a:endParaRPr lang="en-US" sz="16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BARRIERS TO ABUSE:</a:t>
            </a:r>
          </a:p>
          <a:p>
            <a:pPr marL="0" indent="0">
              <a:spcBef>
                <a:spcPts val="0"/>
              </a:spcBef>
              <a:buNone/>
            </a:pPr>
            <a:r>
              <a:rPr lang="en-US" sz="2300" dirty="0">
                <a:latin typeface="Arial Nova Cond" panose="020B0506020202020204" pitchFamily="34" charset="0"/>
              </a:rPr>
              <a:t>BSA has adopted several robust policies for the safety and well-being of our members. These policies primarily protect youth members; however, they also serve to protect adult leaders. Parents using these safeguards outside Scouting further increase the safety of all children.</a:t>
            </a:r>
          </a:p>
          <a:p>
            <a:pPr marL="0" indent="0">
              <a:spcBef>
                <a:spcPts val="0"/>
              </a:spcBef>
              <a:buNone/>
            </a:pPr>
            <a:endParaRPr lang="en-US" sz="2300" dirty="0">
              <a:latin typeface="Arial Nova Cond" panose="020B0506020202020204" pitchFamily="34" charset="0"/>
            </a:endParaRPr>
          </a:p>
          <a:p>
            <a:pPr marL="0" indent="0">
              <a:spcBef>
                <a:spcPts val="0"/>
              </a:spcBef>
              <a:buNone/>
            </a:pPr>
            <a:endParaRPr lang="en-US" sz="2300" b="1" dirty="0">
              <a:latin typeface="Arial Nova Cond" panose="020B0506020202020204" pitchFamily="34" charset="0"/>
            </a:endParaRPr>
          </a:p>
        </p:txBody>
      </p:sp>
    </p:spTree>
    <p:extLst>
      <p:ext uri="{BB962C8B-B14F-4D97-AF65-F5344CB8AC3E}">
        <p14:creationId xmlns:p14="http://schemas.microsoft.com/office/powerpoint/2010/main" val="10543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291430"/>
            <a:ext cx="9764110" cy="1194260"/>
          </a:xfrm>
        </p:spPr>
        <p:txBody>
          <a:bodyPr>
            <a:noAutofit/>
          </a:bodyPr>
          <a:lstStyle/>
          <a:p>
            <a:r>
              <a:rPr lang="en-US" sz="5600" b="1" u="sng" dirty="0">
                <a:latin typeface="+mn-lt"/>
              </a:rPr>
              <a:t>HOW WE OPERATE</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5</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446689" y="1450092"/>
            <a:ext cx="9354207" cy="5514868"/>
          </a:xfrm>
        </p:spPr>
        <p:txBody>
          <a:bodyPr>
            <a:noAutofit/>
          </a:bodyPr>
          <a:lstStyle/>
          <a:p>
            <a:pPr marL="0" indent="0">
              <a:spcBef>
                <a:spcPts val="0"/>
              </a:spcBef>
              <a:buNone/>
            </a:pPr>
            <a:r>
              <a:rPr lang="en-US" sz="2300" b="1" dirty="0">
                <a:latin typeface="Arial Nova Cond" panose="020B0506020202020204" pitchFamily="34" charset="0"/>
              </a:rPr>
              <a:t>YOUR DEN:</a:t>
            </a:r>
            <a:endParaRPr lang="en-US" sz="2300" dirty="0">
              <a:latin typeface="Arial Nova Cond" panose="020B0506020202020204" pitchFamily="34" charset="0"/>
            </a:endParaRPr>
          </a:p>
          <a:p>
            <a:pPr lvl="1">
              <a:spcBef>
                <a:spcPts val="0"/>
              </a:spcBef>
            </a:pPr>
            <a:r>
              <a:rPr lang="en-US" sz="2000" dirty="0">
                <a:latin typeface="Arial Nova Cond" panose="020B0506020202020204" pitchFamily="34" charset="0"/>
              </a:rPr>
              <a:t>A den is a small group of youth in the same grade, who meet with adult leaders to do Scouting “Adventures”, play games, learn skills, perform skits and songs, and take field trips.</a:t>
            </a:r>
          </a:p>
          <a:p>
            <a:pPr lvl="1">
              <a:spcBef>
                <a:spcPts val="0"/>
              </a:spcBef>
            </a:pPr>
            <a:r>
              <a:rPr lang="en-US" sz="2000" dirty="0">
                <a:latin typeface="Arial Nova Cond" panose="020B0506020202020204" pitchFamily="34" charset="0"/>
              </a:rPr>
              <a:t>Dens meet weekly during the school year and once or twice a month during the summer months.</a:t>
            </a:r>
          </a:p>
          <a:p>
            <a:pPr lvl="1">
              <a:spcBef>
                <a:spcPts val="0"/>
              </a:spcBef>
            </a:pPr>
            <a:r>
              <a:rPr lang="en-US" sz="2000" dirty="0">
                <a:latin typeface="Arial Nova Cond" panose="020B0506020202020204" pitchFamily="34" charset="0"/>
              </a:rPr>
              <a:t>A den is led by volunteer Den Leaders. Most leaders are parents of Cub Scouts, and every parent is a leader to their Scout!</a:t>
            </a:r>
          </a:p>
          <a:p>
            <a:pPr marL="0" indent="0">
              <a:spcBef>
                <a:spcPts val="0"/>
              </a:spcBef>
              <a:buNone/>
            </a:pPr>
            <a:endParaRPr lang="en-US" sz="16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YOUR PACK:</a:t>
            </a:r>
          </a:p>
          <a:p>
            <a:pPr lvl="1">
              <a:spcBef>
                <a:spcPts val="0"/>
              </a:spcBef>
            </a:pPr>
            <a:r>
              <a:rPr lang="en-US" sz="2000" dirty="0">
                <a:latin typeface="Arial Nova Cond" panose="020B0506020202020204" pitchFamily="34" charset="0"/>
              </a:rPr>
              <a:t>You and your Scout and the den are members of a pack.</a:t>
            </a:r>
          </a:p>
          <a:p>
            <a:pPr lvl="1">
              <a:spcBef>
                <a:spcPts val="0"/>
              </a:spcBef>
            </a:pPr>
            <a:r>
              <a:rPr lang="en-US" sz="2000" dirty="0">
                <a:latin typeface="Arial Nova Cond" panose="020B0506020202020204" pitchFamily="34" charset="0"/>
              </a:rPr>
              <a:t>The pack (all grade levels) meet monthly.</a:t>
            </a:r>
          </a:p>
          <a:p>
            <a:pPr lvl="1">
              <a:spcBef>
                <a:spcPts val="0"/>
              </a:spcBef>
            </a:pPr>
            <a:r>
              <a:rPr lang="en-US" sz="2000" dirty="0">
                <a:latin typeface="Arial Nova Cond" panose="020B0506020202020204" pitchFamily="34" charset="0"/>
              </a:rPr>
              <a:t>Special activities and Community Service opportunities are available to Scouts monthly.</a:t>
            </a:r>
          </a:p>
          <a:p>
            <a:pPr lvl="1">
              <a:spcBef>
                <a:spcPts val="0"/>
              </a:spcBef>
            </a:pPr>
            <a:r>
              <a:rPr lang="en-US" sz="2000" dirty="0">
                <a:latin typeface="Arial Nova Cond" panose="020B0506020202020204" pitchFamily="34" charset="0"/>
              </a:rPr>
              <a:t>Pack activities are led by a volunteer Cubmaster or other parent leaders.</a:t>
            </a:r>
          </a:p>
          <a:p>
            <a:pPr marL="0" indent="0">
              <a:spcBef>
                <a:spcPts val="0"/>
              </a:spcBef>
              <a:buNone/>
            </a:pPr>
            <a:endParaRPr lang="en-US" sz="16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YOUR CHARTERED ORGANIZATION:</a:t>
            </a:r>
            <a:endParaRPr lang="en-US" sz="2300" dirty="0">
              <a:latin typeface="Arial Nova Cond" panose="020B0506020202020204" pitchFamily="34" charset="0"/>
            </a:endParaRPr>
          </a:p>
          <a:p>
            <a:pPr lvl="1">
              <a:spcBef>
                <a:spcPts val="0"/>
              </a:spcBef>
            </a:pPr>
            <a:r>
              <a:rPr lang="en-US" sz="2000" dirty="0">
                <a:latin typeface="Arial Nova Cond" panose="020B0506020202020204" pitchFamily="34" charset="0"/>
              </a:rPr>
              <a:t>Your pack is sponsored by a Chartered Organization.</a:t>
            </a:r>
          </a:p>
          <a:p>
            <a:pPr lvl="1">
              <a:spcBef>
                <a:spcPts val="0"/>
              </a:spcBef>
            </a:pPr>
            <a:r>
              <a:rPr lang="en-US" sz="2000" dirty="0">
                <a:latin typeface="Arial Nova Cond" panose="020B0506020202020204" pitchFamily="34" charset="0"/>
              </a:rPr>
              <a:t>Chartered Organizations have permission to operate a Scouting program.</a:t>
            </a:r>
          </a:p>
          <a:p>
            <a:pPr lvl="1">
              <a:spcBef>
                <a:spcPts val="0"/>
              </a:spcBef>
            </a:pPr>
            <a:r>
              <a:rPr lang="en-US" sz="2000" dirty="0">
                <a:latin typeface="Arial Nova Cond" panose="020B0506020202020204" pitchFamily="34" charset="0"/>
              </a:rPr>
              <a:t>Our Chartered Organization is the First Congregational United Church of Christ or ‘The Big White Church’ in Berlin Heights.</a:t>
            </a:r>
          </a:p>
          <a:p>
            <a:pPr marL="0" indent="0">
              <a:spcBef>
                <a:spcPts val="0"/>
              </a:spcBef>
              <a:buNone/>
            </a:pPr>
            <a:endParaRPr lang="en-US" sz="2740" dirty="0">
              <a:latin typeface="Arial Nova Cond" panose="020B0506020202020204" pitchFamily="34" charset="0"/>
            </a:endParaRPr>
          </a:p>
          <a:p>
            <a:pPr marL="0" indent="0">
              <a:spcBef>
                <a:spcPts val="0"/>
              </a:spcBef>
              <a:buNone/>
            </a:pPr>
            <a:endParaRPr lang="en-US" sz="2300" b="1" dirty="0">
              <a:latin typeface="Arial Nova Cond" panose="020B0506020202020204" pitchFamily="34" charset="0"/>
            </a:endParaRPr>
          </a:p>
        </p:txBody>
      </p:sp>
    </p:spTree>
    <p:extLst>
      <p:ext uri="{BB962C8B-B14F-4D97-AF65-F5344CB8AC3E}">
        <p14:creationId xmlns:p14="http://schemas.microsoft.com/office/powerpoint/2010/main" val="336623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291430"/>
            <a:ext cx="9764110" cy="1194260"/>
          </a:xfrm>
        </p:spPr>
        <p:txBody>
          <a:bodyPr>
            <a:normAutofit/>
          </a:bodyPr>
          <a:lstStyle/>
          <a:p>
            <a:r>
              <a:rPr lang="en-US" sz="5600" b="1" u="sng" dirty="0">
                <a:latin typeface="+mn-lt"/>
              </a:rPr>
              <a:t>PACK LEADERSHIP</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6</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352096" y="1481028"/>
            <a:ext cx="9354207" cy="5514868"/>
          </a:xfrm>
        </p:spPr>
        <p:txBody>
          <a:bodyPr>
            <a:noAutofit/>
          </a:bodyPr>
          <a:lstStyle/>
          <a:p>
            <a:pPr marL="0" indent="0">
              <a:spcBef>
                <a:spcPts val="0"/>
              </a:spcBef>
              <a:buNone/>
            </a:pPr>
            <a:r>
              <a:rPr lang="en-US" sz="2300" dirty="0">
                <a:latin typeface="Arial Nova Cond" panose="020B0506020202020204" pitchFamily="34" charset="0"/>
              </a:rPr>
              <a:t>Your Scout’s pack is led by parent volunteers who provide leadership to a variety of key positions that ensure every youth and family has a quality Scouting experience.</a:t>
            </a:r>
          </a:p>
          <a:p>
            <a:pPr marL="0" indent="0">
              <a:spcBef>
                <a:spcPts val="0"/>
              </a:spcBef>
              <a:buNone/>
            </a:pPr>
            <a:endParaRPr lang="en-US" sz="1400" b="1" dirty="0">
              <a:latin typeface="Arial Nova Cond" panose="020B0506020202020204" pitchFamily="34" charset="0"/>
            </a:endParaRPr>
          </a:p>
          <a:p>
            <a:pPr lvl="1">
              <a:spcBef>
                <a:spcPts val="0"/>
              </a:spcBef>
            </a:pPr>
            <a:r>
              <a:rPr lang="en-US" sz="2300" b="1" dirty="0">
                <a:latin typeface="Arial Nova Cond" panose="020B0506020202020204" pitchFamily="34" charset="0"/>
              </a:rPr>
              <a:t>Chartered Organization Representative </a:t>
            </a:r>
            <a:r>
              <a:rPr lang="en-US" sz="2300" dirty="0">
                <a:latin typeface="Arial Nova Cond" panose="020B0506020202020204" pitchFamily="34" charset="0"/>
              </a:rPr>
              <a:t>– the direct contact between the Pack and the Chartered Organization.</a:t>
            </a:r>
          </a:p>
          <a:p>
            <a:pPr lvl="1">
              <a:spcBef>
                <a:spcPts val="0"/>
              </a:spcBef>
            </a:pPr>
            <a:endParaRPr lang="en-US" sz="600" dirty="0">
              <a:latin typeface="Arial Nova Cond" panose="020B0506020202020204" pitchFamily="34" charset="0"/>
            </a:endParaRPr>
          </a:p>
          <a:p>
            <a:pPr lvl="1">
              <a:spcBef>
                <a:spcPts val="0"/>
              </a:spcBef>
            </a:pPr>
            <a:r>
              <a:rPr lang="en-US" sz="2300" b="1" dirty="0">
                <a:latin typeface="Arial Nova Cond" panose="020B0506020202020204" pitchFamily="34" charset="0"/>
              </a:rPr>
              <a:t>Committee Chairperson </a:t>
            </a:r>
            <a:r>
              <a:rPr lang="en-US" sz="2300" dirty="0">
                <a:latin typeface="Arial Nova Cond" panose="020B0506020202020204" pitchFamily="34" charset="0"/>
              </a:rPr>
              <a:t>- appoints and supervises the pack committee and pack leaders.</a:t>
            </a:r>
          </a:p>
          <a:p>
            <a:pPr lvl="1">
              <a:spcBef>
                <a:spcPts val="0"/>
              </a:spcBef>
            </a:pPr>
            <a:endParaRPr lang="en-US" sz="600" dirty="0">
              <a:latin typeface="Arial Nova Cond" panose="020B0506020202020204" pitchFamily="34" charset="0"/>
            </a:endParaRPr>
          </a:p>
          <a:p>
            <a:pPr lvl="1">
              <a:spcBef>
                <a:spcPts val="0"/>
              </a:spcBef>
            </a:pPr>
            <a:r>
              <a:rPr lang="en-US" sz="2300" b="1" dirty="0">
                <a:latin typeface="Arial Nova Cond" panose="020B0506020202020204" pitchFamily="34" charset="0"/>
              </a:rPr>
              <a:t>Pack Committee</a:t>
            </a:r>
            <a:r>
              <a:rPr lang="en-US" sz="2300" dirty="0">
                <a:latin typeface="Arial Nova Cond" panose="020B0506020202020204" pitchFamily="34" charset="0"/>
              </a:rPr>
              <a:t> – </a:t>
            </a:r>
            <a:endParaRPr lang="en-US" sz="2300" b="1" dirty="0">
              <a:latin typeface="Arial Nova Cond" panose="020B0506020202020204" pitchFamily="34" charset="0"/>
            </a:endParaRPr>
          </a:p>
          <a:p>
            <a:pPr lvl="2">
              <a:spcBef>
                <a:spcPts val="0"/>
              </a:spcBef>
            </a:pPr>
            <a:r>
              <a:rPr lang="en-US" sz="1860" i="1" dirty="0">
                <a:latin typeface="Arial Nova Cond" panose="020B0506020202020204" pitchFamily="34" charset="0"/>
              </a:rPr>
              <a:t>Treasurer</a:t>
            </a:r>
            <a:r>
              <a:rPr lang="en-US" sz="1860" dirty="0">
                <a:latin typeface="Arial Nova Cond" panose="020B0506020202020204" pitchFamily="34" charset="0"/>
              </a:rPr>
              <a:t> – keeps records of pack funds and reports to the committee.</a:t>
            </a:r>
          </a:p>
          <a:p>
            <a:pPr lvl="2">
              <a:spcBef>
                <a:spcPts val="0"/>
              </a:spcBef>
            </a:pPr>
            <a:r>
              <a:rPr lang="en-US" sz="1860" i="1" dirty="0">
                <a:latin typeface="Arial Nova Cond" panose="020B0506020202020204" pitchFamily="34" charset="0"/>
              </a:rPr>
              <a:t>Activities Coordinator </a:t>
            </a:r>
            <a:r>
              <a:rPr lang="en-US" sz="1860" dirty="0">
                <a:latin typeface="Arial Nova Cond" panose="020B0506020202020204" pitchFamily="34" charset="0"/>
              </a:rPr>
              <a:t>– plans pack events with input from Cubmaster. Recruits leaders/parents to help with programs.</a:t>
            </a:r>
          </a:p>
          <a:p>
            <a:pPr lvl="2">
              <a:spcBef>
                <a:spcPts val="0"/>
              </a:spcBef>
            </a:pPr>
            <a:r>
              <a:rPr lang="en-US" sz="1860" i="1" dirty="0">
                <a:latin typeface="Arial Nova Cond" panose="020B0506020202020204" pitchFamily="34" charset="0"/>
              </a:rPr>
              <a:t>New Member Coordinator(s) </a:t>
            </a:r>
            <a:r>
              <a:rPr lang="en-US" sz="1860" dirty="0">
                <a:latin typeface="Arial Nova Cond" panose="020B0506020202020204" pitchFamily="34" charset="0"/>
              </a:rPr>
              <a:t>– “welcome” team to help welcome families and guide them on how to get the most out of Scouting.</a:t>
            </a:r>
          </a:p>
          <a:p>
            <a:pPr lvl="2">
              <a:spcBef>
                <a:spcPts val="0"/>
              </a:spcBef>
            </a:pPr>
            <a:r>
              <a:rPr lang="en-US" sz="1860" i="1" dirty="0">
                <a:latin typeface="Arial Nova Cond" panose="020B0506020202020204" pitchFamily="34" charset="0"/>
              </a:rPr>
              <a:t>Parent Helpers/Committee Members </a:t>
            </a:r>
            <a:r>
              <a:rPr lang="en-US" sz="1860" dirty="0">
                <a:latin typeface="Arial Nova Cond" panose="020B0506020202020204" pitchFamily="34" charset="0"/>
              </a:rPr>
              <a:t>– involved in program jobs of short duration.</a:t>
            </a:r>
          </a:p>
          <a:p>
            <a:pPr lvl="2">
              <a:spcBef>
                <a:spcPts val="0"/>
              </a:spcBef>
            </a:pPr>
            <a:endParaRPr lang="en-US" sz="600" dirty="0">
              <a:latin typeface="Arial Nova Cond" panose="020B0506020202020204" pitchFamily="34" charset="0"/>
            </a:endParaRPr>
          </a:p>
          <a:p>
            <a:pPr lvl="1">
              <a:spcBef>
                <a:spcPts val="0"/>
              </a:spcBef>
            </a:pPr>
            <a:r>
              <a:rPr lang="en-US" sz="2300" b="1" dirty="0">
                <a:latin typeface="Arial Nova Cond" panose="020B0506020202020204" pitchFamily="34" charset="0"/>
              </a:rPr>
              <a:t>Cubmaster</a:t>
            </a:r>
            <a:r>
              <a:rPr lang="en-US" sz="2300" dirty="0">
                <a:latin typeface="Arial Nova Cond" panose="020B0506020202020204" pitchFamily="34" charset="0"/>
              </a:rPr>
              <a:t> – plans and carries out the pack program under the guidance of the committee and with the help of leaders/parents.</a:t>
            </a:r>
          </a:p>
          <a:p>
            <a:pPr lvl="1">
              <a:spcBef>
                <a:spcPts val="0"/>
              </a:spcBef>
            </a:pPr>
            <a:endParaRPr lang="en-US" sz="600" dirty="0">
              <a:latin typeface="Arial Nova Cond" panose="020B0506020202020204" pitchFamily="34" charset="0"/>
            </a:endParaRPr>
          </a:p>
          <a:p>
            <a:pPr lvl="1">
              <a:spcBef>
                <a:spcPts val="0"/>
              </a:spcBef>
            </a:pPr>
            <a:r>
              <a:rPr lang="en-US" sz="2300" b="1" dirty="0">
                <a:latin typeface="Arial Nova Cond" panose="020B0506020202020204" pitchFamily="34" charset="0"/>
              </a:rPr>
              <a:t>Den Leader/Assistants </a:t>
            </a:r>
            <a:r>
              <a:rPr lang="en-US" sz="2300" dirty="0">
                <a:latin typeface="Arial Nova Cond" panose="020B0506020202020204" pitchFamily="34" charset="0"/>
              </a:rPr>
              <a:t>– leads the den at den adventures and pack activities. Guides parents on how to lead/assist their Scouts.</a:t>
            </a:r>
          </a:p>
          <a:p>
            <a:pPr lvl="1">
              <a:spcBef>
                <a:spcPts val="0"/>
              </a:spcBef>
            </a:pPr>
            <a:endParaRPr lang="en-US" sz="2300" dirty="0">
              <a:latin typeface="Arial Nova Cond" panose="020B0506020202020204" pitchFamily="34" charset="0"/>
            </a:endParaRPr>
          </a:p>
          <a:p>
            <a:pPr lvl="1">
              <a:spcBef>
                <a:spcPts val="0"/>
              </a:spcBef>
            </a:pPr>
            <a:endParaRPr lang="en-US" sz="1860" b="1" dirty="0">
              <a:latin typeface="Arial Nova Cond" panose="020B0506020202020204" pitchFamily="34" charset="0"/>
            </a:endParaRPr>
          </a:p>
        </p:txBody>
      </p:sp>
    </p:spTree>
    <p:extLst>
      <p:ext uri="{BB962C8B-B14F-4D97-AF65-F5344CB8AC3E}">
        <p14:creationId xmlns:p14="http://schemas.microsoft.com/office/powerpoint/2010/main" val="257033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123267"/>
            <a:ext cx="9764110" cy="1194260"/>
          </a:xfrm>
        </p:spPr>
        <p:txBody>
          <a:bodyPr>
            <a:normAutofit/>
          </a:bodyPr>
          <a:lstStyle/>
          <a:p>
            <a:r>
              <a:rPr lang="en-US" sz="5600" b="1" u="sng" dirty="0">
                <a:latin typeface="+mn-lt"/>
              </a:rPr>
              <a:t>NEW SCOUT BASIC NEEDS</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7</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513758" y="1376021"/>
            <a:ext cx="9354207" cy="6241652"/>
          </a:xfrm>
        </p:spPr>
        <p:txBody>
          <a:bodyPr>
            <a:noAutofit/>
          </a:bodyPr>
          <a:lstStyle/>
          <a:p>
            <a:pPr marL="0" indent="0">
              <a:spcBef>
                <a:spcPts val="0"/>
              </a:spcBef>
              <a:buNone/>
            </a:pPr>
            <a:r>
              <a:rPr lang="en-US" sz="2300" b="1" dirty="0">
                <a:latin typeface="Arial Nova Cond" panose="020B0506020202020204" pitchFamily="34" charset="0"/>
              </a:rPr>
              <a:t>YEARLY FEES:</a:t>
            </a:r>
            <a:endParaRPr lang="en-US" sz="2300" dirty="0">
              <a:latin typeface="Arial Nova Cond" panose="020B0506020202020204" pitchFamily="34" charset="0"/>
            </a:endParaRPr>
          </a:p>
          <a:p>
            <a:pPr lvl="1">
              <a:spcBef>
                <a:spcPts val="0"/>
              </a:spcBef>
            </a:pPr>
            <a:r>
              <a:rPr lang="en-US" sz="2200" dirty="0">
                <a:latin typeface="Arial Nova Cond" panose="020B0506020202020204" pitchFamily="34" charset="0"/>
              </a:rPr>
              <a:t>Annual Registration Fee is $XX (price subject to change).</a:t>
            </a:r>
          </a:p>
          <a:p>
            <a:pPr lvl="1">
              <a:spcBef>
                <a:spcPts val="0"/>
              </a:spcBef>
            </a:pPr>
            <a:r>
              <a:rPr lang="en-US" sz="2200" dirty="0">
                <a:latin typeface="Arial Nova Cond" panose="020B0506020202020204" pitchFamily="34" charset="0"/>
              </a:rPr>
              <a:t>Optional Scout Life magazine subscription $15 yearly.</a:t>
            </a:r>
          </a:p>
          <a:p>
            <a:pPr lvl="1">
              <a:spcBef>
                <a:spcPts val="0"/>
              </a:spcBef>
            </a:pPr>
            <a:r>
              <a:rPr lang="en-US" sz="2200" dirty="0">
                <a:latin typeface="Arial Nova Cond" panose="020B0506020202020204" pitchFamily="34" charset="0"/>
              </a:rPr>
              <a:t>There may be additional fees for activities throughout the year.</a:t>
            </a:r>
          </a:p>
          <a:p>
            <a:pPr marL="0" indent="0">
              <a:spcBef>
                <a:spcPts val="0"/>
              </a:spcBef>
              <a:buNone/>
            </a:pPr>
            <a:endParaRPr lang="en-US" sz="16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CUB SCOUT HANDBOOK:</a:t>
            </a:r>
          </a:p>
          <a:p>
            <a:pPr lvl="1">
              <a:spcBef>
                <a:spcPts val="0"/>
              </a:spcBef>
            </a:pPr>
            <a:r>
              <a:rPr lang="en-US" sz="2200" dirty="0">
                <a:latin typeface="Arial Nova Cond" panose="020B0506020202020204" pitchFamily="34" charset="0"/>
              </a:rPr>
              <a:t>Each grade level has a specific handbook they use.</a:t>
            </a:r>
          </a:p>
          <a:p>
            <a:pPr lvl="1">
              <a:spcBef>
                <a:spcPts val="0"/>
              </a:spcBef>
            </a:pPr>
            <a:r>
              <a:rPr lang="en-US" sz="2200" dirty="0">
                <a:latin typeface="Arial Nova Cond" panose="020B0506020202020204" pitchFamily="34" charset="0"/>
              </a:rPr>
              <a:t>Handbooks are about $24 and are used for the year.</a:t>
            </a:r>
          </a:p>
          <a:p>
            <a:pPr lvl="1">
              <a:spcBef>
                <a:spcPts val="0"/>
              </a:spcBef>
            </a:pPr>
            <a:r>
              <a:rPr lang="en-US" sz="2200" dirty="0">
                <a:latin typeface="Arial Nova Cond" panose="020B0506020202020204" pitchFamily="34" charset="0"/>
              </a:rPr>
              <a:t>Handbooks have all the required and elective adventures for each rank.</a:t>
            </a:r>
          </a:p>
          <a:p>
            <a:pPr lvl="1">
              <a:spcBef>
                <a:spcPts val="0"/>
              </a:spcBef>
            </a:pPr>
            <a:r>
              <a:rPr lang="en-US" sz="2200" dirty="0">
                <a:latin typeface="Arial Nova Cond" panose="020B0506020202020204" pitchFamily="34" charset="0"/>
              </a:rPr>
              <a:t>Handbooks can be purchased at the Firelands Scout Store (Wakeman) or on </a:t>
            </a:r>
            <a:r>
              <a:rPr lang="en-US" sz="2200" u="sng" dirty="0">
                <a:latin typeface="Arial Nova Cond" panose="020B0506020202020204" pitchFamily="34" charset="0"/>
              </a:rPr>
              <a:t>ScoutShop.org.</a:t>
            </a:r>
          </a:p>
          <a:p>
            <a:pPr lvl="1">
              <a:spcBef>
                <a:spcPts val="0"/>
              </a:spcBef>
            </a:pPr>
            <a:endParaRPr lang="en-US" sz="16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BSA SCOUTBOOK:</a:t>
            </a:r>
          </a:p>
          <a:p>
            <a:pPr lvl="1"/>
            <a:r>
              <a:rPr lang="en-US" sz="2200" dirty="0" err="1">
                <a:latin typeface="Arial Nova Cond" panose="020B0506020202020204" pitchFamily="34" charset="0"/>
              </a:rPr>
              <a:t>Scoutbook</a:t>
            </a:r>
            <a:r>
              <a:rPr lang="en-US" sz="2200" dirty="0">
                <a:latin typeface="Arial Nova Cond" panose="020B0506020202020204" pitchFamily="34" charset="0"/>
              </a:rPr>
              <a:t> is an advancement tracking tool. It also has messaging, forums, service, hiking, camping tracking and calendaring features.</a:t>
            </a:r>
          </a:p>
          <a:p>
            <a:pPr lvl="1"/>
            <a:r>
              <a:rPr lang="en-US" sz="2200" dirty="0">
                <a:latin typeface="Arial Nova Cond" panose="020B0506020202020204" pitchFamily="34" charset="0"/>
              </a:rPr>
              <a:t>There is an app; however, we recommend using the web version even on your mobile device.</a:t>
            </a:r>
          </a:p>
          <a:p>
            <a:pPr lvl="1"/>
            <a:r>
              <a:rPr lang="en-US" sz="2200" dirty="0">
                <a:latin typeface="Arial Nova Cond" panose="020B0506020202020204" pitchFamily="34" charset="0"/>
              </a:rPr>
              <a:t>Access </a:t>
            </a:r>
            <a:r>
              <a:rPr lang="en-US" sz="2200" dirty="0" err="1">
                <a:latin typeface="Arial Nova Cond" panose="020B0506020202020204" pitchFamily="34" charset="0"/>
              </a:rPr>
              <a:t>Scoutbook</a:t>
            </a:r>
            <a:r>
              <a:rPr lang="en-US" sz="2200" dirty="0">
                <a:latin typeface="Arial Nova Cond" panose="020B0506020202020204" pitchFamily="34" charset="0"/>
              </a:rPr>
              <a:t> at </a:t>
            </a:r>
            <a:r>
              <a:rPr lang="en-US" sz="2200" u="sng" dirty="0">
                <a:latin typeface="Arial Nova Cond" panose="020B0506020202020204" pitchFamily="34" charset="0"/>
              </a:rPr>
              <a:t>Scoutbook.scouting.org.</a:t>
            </a:r>
          </a:p>
          <a:p>
            <a:pPr lvl="1"/>
            <a:endParaRPr lang="en-US" sz="1860" dirty="0">
              <a:latin typeface="Arial Nova Cond" panose="020B0506020202020204" pitchFamily="34" charset="0"/>
            </a:endParaRPr>
          </a:p>
          <a:p>
            <a:pPr algn="l"/>
            <a:endParaRPr lang="en-US" sz="1860" dirty="0">
              <a:latin typeface="Arial Nova Cond" panose="020B0506020202020204" pitchFamily="34" charset="0"/>
            </a:endParaRPr>
          </a:p>
          <a:p>
            <a:pPr lvl="1">
              <a:spcBef>
                <a:spcPts val="0"/>
              </a:spcBef>
            </a:pPr>
            <a:endParaRPr lang="en-US" sz="1860" b="1" dirty="0">
              <a:latin typeface="Arial Nova Cond" panose="020B0506020202020204" pitchFamily="34" charset="0"/>
            </a:endParaRPr>
          </a:p>
        </p:txBody>
      </p:sp>
    </p:spTree>
    <p:extLst>
      <p:ext uri="{BB962C8B-B14F-4D97-AF65-F5344CB8AC3E}">
        <p14:creationId xmlns:p14="http://schemas.microsoft.com/office/powerpoint/2010/main" val="144946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102250"/>
            <a:ext cx="9764110" cy="1194260"/>
          </a:xfrm>
        </p:spPr>
        <p:txBody>
          <a:bodyPr>
            <a:normAutofit fontScale="90000"/>
          </a:bodyPr>
          <a:lstStyle/>
          <a:p>
            <a:r>
              <a:rPr lang="en-US" sz="5600" b="1" u="sng" dirty="0">
                <a:latin typeface="+mn-lt"/>
              </a:rPr>
              <a:t>NEW SCOUT BASIC NEEDS (</a:t>
            </a:r>
            <a:r>
              <a:rPr lang="en-US" sz="5600" b="1" u="sng" dirty="0" err="1">
                <a:latin typeface="+mn-lt"/>
              </a:rPr>
              <a:t>con’t</a:t>
            </a:r>
            <a:r>
              <a:rPr lang="en-US" sz="5600" b="1" u="sng" dirty="0">
                <a:latin typeface="+mn-lt"/>
              </a:rPr>
              <a:t>)</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8</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429675" y="1251297"/>
            <a:ext cx="9354207" cy="6366375"/>
          </a:xfrm>
        </p:spPr>
        <p:txBody>
          <a:bodyPr>
            <a:noAutofit/>
          </a:bodyPr>
          <a:lstStyle/>
          <a:p>
            <a:pPr marL="0" indent="0">
              <a:spcBef>
                <a:spcPts val="0"/>
              </a:spcBef>
              <a:buNone/>
            </a:pPr>
            <a:r>
              <a:rPr lang="en-US" sz="2300" b="1" dirty="0">
                <a:latin typeface="Arial Nova Cond" panose="020B0506020202020204" pitchFamily="34" charset="0"/>
              </a:rPr>
              <a:t>GROUPME:</a:t>
            </a:r>
            <a:endParaRPr lang="en-US" sz="2300" dirty="0">
              <a:latin typeface="Arial Nova Cond" panose="020B0506020202020204" pitchFamily="34" charset="0"/>
            </a:endParaRPr>
          </a:p>
          <a:p>
            <a:pPr lvl="1">
              <a:spcBef>
                <a:spcPts val="0"/>
              </a:spcBef>
            </a:pPr>
            <a:r>
              <a:rPr lang="en-US" sz="2200" dirty="0">
                <a:latin typeface="Arial Nova Cond" panose="020B0506020202020204" pitchFamily="34" charset="0"/>
              </a:rPr>
              <a:t>Free messaging app that keeps the pack and dens connected.</a:t>
            </a:r>
          </a:p>
          <a:p>
            <a:pPr lvl="1">
              <a:spcBef>
                <a:spcPts val="0"/>
              </a:spcBef>
            </a:pPr>
            <a:r>
              <a:rPr lang="en-US" sz="2200" dirty="0">
                <a:latin typeface="Arial Nova Cond" panose="020B0506020202020204" pitchFamily="34" charset="0"/>
              </a:rPr>
              <a:t>You will receive an invite to join the messaging app; make sure to reply with a simple “hello” to join the group(s).</a:t>
            </a:r>
          </a:p>
          <a:p>
            <a:pPr marL="0" indent="0">
              <a:spcBef>
                <a:spcPts val="0"/>
              </a:spcBef>
              <a:buNone/>
            </a:pPr>
            <a:endParaRPr lang="en-US" sz="16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PACK CALENDAR:</a:t>
            </a:r>
          </a:p>
          <a:p>
            <a:pPr lvl="1">
              <a:spcBef>
                <a:spcPts val="0"/>
              </a:spcBef>
            </a:pPr>
            <a:r>
              <a:rPr lang="en-US" sz="2200" dirty="0">
                <a:latin typeface="Arial Nova Cond" panose="020B0506020202020204" pitchFamily="34" charset="0"/>
              </a:rPr>
              <a:t>A pack calendar is developed every June for the next Scouting year.</a:t>
            </a:r>
          </a:p>
          <a:p>
            <a:pPr lvl="1">
              <a:spcBef>
                <a:spcPts val="0"/>
              </a:spcBef>
            </a:pPr>
            <a:r>
              <a:rPr lang="en-US" sz="2200" dirty="0">
                <a:latin typeface="Arial Nova Cond" panose="020B0506020202020204" pitchFamily="34" charset="0"/>
              </a:rPr>
              <a:t>The calendar will be provided to all Scouts and parents via email and can be requested from any den or other Scout leader.</a:t>
            </a:r>
          </a:p>
          <a:p>
            <a:pPr marL="502920" lvl="1" indent="0">
              <a:spcBef>
                <a:spcPts val="0"/>
              </a:spcBef>
              <a:buNone/>
            </a:pPr>
            <a:endParaRPr lang="en-US" sz="1600"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CUB SCOUT UNIFORM – “CLASS A”:</a:t>
            </a:r>
          </a:p>
          <a:p>
            <a:pPr lvl="1">
              <a:spcBef>
                <a:spcPts val="0"/>
              </a:spcBef>
            </a:pPr>
            <a:r>
              <a:rPr lang="en-US" sz="2200" dirty="0">
                <a:latin typeface="Arial Nova Cond" panose="020B0506020202020204" pitchFamily="34" charset="0"/>
              </a:rPr>
              <a:t>Each Scout will ideally have a full uniform that is to be worn at weekly den meetings and other monthly activities (unless otherwise stated).</a:t>
            </a:r>
          </a:p>
          <a:p>
            <a:pPr lvl="1">
              <a:spcBef>
                <a:spcPts val="0"/>
              </a:spcBef>
            </a:pPr>
            <a:r>
              <a:rPr lang="en-US" sz="2200" dirty="0">
                <a:latin typeface="Arial Nova Cond" panose="020B0506020202020204" pitchFamily="34" charset="0"/>
              </a:rPr>
              <a:t>Uniforms can be purchased at the Firelands Scout Store (Wakeman) or online at </a:t>
            </a:r>
            <a:r>
              <a:rPr lang="en-US" sz="2200" u="sng" dirty="0">
                <a:latin typeface="Arial Nova Cond" panose="020B0506020202020204" pitchFamily="34" charset="0"/>
              </a:rPr>
              <a:t>ScoutShop.org.</a:t>
            </a:r>
          </a:p>
          <a:p>
            <a:pPr lvl="1"/>
            <a:endParaRPr lang="en-US" sz="1600" u="sng" dirty="0">
              <a:latin typeface="Arial Nova Cond" panose="020B0506020202020204" pitchFamily="34" charset="0"/>
            </a:endParaRPr>
          </a:p>
          <a:p>
            <a:pPr marL="0" indent="0">
              <a:spcBef>
                <a:spcPts val="0"/>
              </a:spcBef>
              <a:buNone/>
            </a:pPr>
            <a:r>
              <a:rPr lang="en-US" sz="2300" b="1" dirty="0">
                <a:latin typeface="Arial Nova Cond" panose="020B0506020202020204" pitchFamily="34" charset="0"/>
              </a:rPr>
              <a:t>CUB SCOUT UNIFORM – “CLASS B”:</a:t>
            </a:r>
          </a:p>
          <a:p>
            <a:pPr lvl="1">
              <a:spcBef>
                <a:spcPts val="0"/>
              </a:spcBef>
            </a:pPr>
            <a:r>
              <a:rPr lang="en-US" sz="2200" dirty="0">
                <a:latin typeface="Arial Nova Cond" panose="020B0506020202020204" pitchFamily="34" charset="0"/>
              </a:rPr>
              <a:t>Scouts may also wish to have a less formal option for some of our fun/dirty activities.</a:t>
            </a:r>
          </a:p>
          <a:p>
            <a:pPr lvl="1">
              <a:spcBef>
                <a:spcPts val="0"/>
              </a:spcBef>
            </a:pPr>
            <a:r>
              <a:rPr lang="en-US" sz="2200" dirty="0">
                <a:latin typeface="Arial Nova Cond" panose="020B0506020202020204" pitchFamily="34" charset="0"/>
              </a:rPr>
              <a:t>Order forms can be requested from any den or other Scout leader.</a:t>
            </a:r>
          </a:p>
          <a:p>
            <a:pPr lvl="1"/>
            <a:endParaRPr lang="en-US" sz="1860" dirty="0">
              <a:latin typeface="Arial Nova Cond" panose="020B0506020202020204" pitchFamily="34" charset="0"/>
            </a:endParaRPr>
          </a:p>
          <a:p>
            <a:pPr lvl="1">
              <a:spcBef>
                <a:spcPts val="0"/>
              </a:spcBef>
            </a:pPr>
            <a:endParaRPr lang="en-US" sz="1860" b="1" dirty="0">
              <a:latin typeface="Arial Nova Cond" panose="020B0506020202020204" pitchFamily="34" charset="0"/>
            </a:endParaRPr>
          </a:p>
        </p:txBody>
      </p:sp>
    </p:spTree>
    <p:extLst>
      <p:ext uri="{BB962C8B-B14F-4D97-AF65-F5344CB8AC3E}">
        <p14:creationId xmlns:p14="http://schemas.microsoft.com/office/powerpoint/2010/main" val="380413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a:extLst>
              <a:ext uri="{FF2B5EF4-FFF2-40B4-BE49-F238E27FC236}">
                <a16:creationId xmlns:a16="http://schemas.microsoft.com/office/drawing/2014/main" id="{2FA3BED3-A5CD-ECD3-A341-40F5C5D42B6B}"/>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1222414" y="1693659"/>
            <a:ext cx="8132880" cy="55227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204E829-6D4C-34E1-EBCB-4D24F42169DB}"/>
              </a:ext>
            </a:extLst>
          </p:cNvPr>
          <p:cNvSpPr>
            <a:spLocks noGrp="1"/>
          </p:cNvSpPr>
          <p:nvPr>
            <p:ph type="title"/>
          </p:nvPr>
        </p:nvSpPr>
        <p:spPr>
          <a:xfrm>
            <a:off x="126124" y="165310"/>
            <a:ext cx="9764110" cy="1194260"/>
          </a:xfrm>
        </p:spPr>
        <p:txBody>
          <a:bodyPr>
            <a:normAutofit/>
          </a:bodyPr>
          <a:lstStyle/>
          <a:p>
            <a:r>
              <a:rPr lang="en-US" sz="5600" b="1" u="sng" dirty="0">
                <a:latin typeface="+mn-lt"/>
              </a:rPr>
              <a:t>THE ADVANCEMENT PLAN</a:t>
            </a:r>
          </a:p>
        </p:txBody>
      </p:sp>
      <p:sp>
        <p:nvSpPr>
          <p:cNvPr id="13" name="Slide Number Placeholder 12">
            <a:extLst>
              <a:ext uri="{FF2B5EF4-FFF2-40B4-BE49-F238E27FC236}">
                <a16:creationId xmlns:a16="http://schemas.microsoft.com/office/drawing/2014/main" id="{1E693618-7121-69D4-DA4C-8C3B1FCFE35F}"/>
              </a:ext>
            </a:extLst>
          </p:cNvPr>
          <p:cNvSpPr>
            <a:spLocks noGrp="1"/>
          </p:cNvSpPr>
          <p:nvPr>
            <p:ph type="sldNum" sz="quarter" idx="12"/>
          </p:nvPr>
        </p:nvSpPr>
        <p:spPr/>
        <p:txBody>
          <a:bodyPr/>
          <a:lstStyle/>
          <a:p>
            <a:fld id="{C4EB8718-57A2-4CF6-97F7-3C5ED51AFE77}" type="slidenum">
              <a:rPr lang="en-US" smtClean="0"/>
              <a:t>9</a:t>
            </a:fld>
            <a:endParaRPr lang="en-US"/>
          </a:p>
        </p:txBody>
      </p:sp>
      <p:sp>
        <p:nvSpPr>
          <p:cNvPr id="3" name="Content Placeholder 2">
            <a:extLst>
              <a:ext uri="{FF2B5EF4-FFF2-40B4-BE49-F238E27FC236}">
                <a16:creationId xmlns:a16="http://schemas.microsoft.com/office/drawing/2014/main" id="{72AA70B6-ACED-FBF5-4BCB-AC38A7F4E09C}"/>
              </a:ext>
            </a:extLst>
          </p:cNvPr>
          <p:cNvSpPr>
            <a:spLocks noGrp="1"/>
          </p:cNvSpPr>
          <p:nvPr>
            <p:ph idx="1"/>
          </p:nvPr>
        </p:nvSpPr>
        <p:spPr>
          <a:xfrm>
            <a:off x="446689" y="1323972"/>
            <a:ext cx="9354207" cy="6322308"/>
          </a:xfrm>
        </p:spPr>
        <p:txBody>
          <a:bodyPr>
            <a:noAutofit/>
          </a:bodyPr>
          <a:lstStyle/>
          <a:p>
            <a:pPr marL="0" indent="0">
              <a:spcBef>
                <a:spcPts val="0"/>
              </a:spcBef>
              <a:buNone/>
            </a:pPr>
            <a:r>
              <a:rPr lang="en-US" sz="2300" dirty="0">
                <a:latin typeface="Arial Nova Cond" panose="020B0506020202020204" pitchFamily="34" charset="0"/>
              </a:rPr>
              <a:t>All Scouts should have their own Cub Scout Handbook or access to </a:t>
            </a:r>
            <a:r>
              <a:rPr lang="en-US" sz="2300" dirty="0" err="1">
                <a:latin typeface="Arial Nova Cond" panose="020B0506020202020204" pitchFamily="34" charset="0"/>
              </a:rPr>
              <a:t>Scoutbook</a:t>
            </a:r>
            <a:r>
              <a:rPr lang="en-US" sz="2300" dirty="0">
                <a:latin typeface="Arial Nova Cond" panose="020B0506020202020204" pitchFamily="34" charset="0"/>
              </a:rPr>
              <a:t> and work on their age-appropriate “Rank Badge”.</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		</a:t>
            </a:r>
            <a:r>
              <a:rPr lang="en-US" sz="2300" b="1" dirty="0">
                <a:latin typeface="Arial Nova Cond" panose="020B0506020202020204" pitchFamily="34" charset="0"/>
              </a:rPr>
              <a:t>LION</a:t>
            </a:r>
            <a:r>
              <a:rPr lang="en-US" sz="2300" dirty="0">
                <a:latin typeface="Arial Nova Cond" panose="020B0506020202020204" pitchFamily="34" charset="0"/>
              </a:rPr>
              <a:t> (Kindergarten) – Five required adventures</a:t>
            </a:r>
          </a:p>
          <a:p>
            <a:pPr marL="0" indent="0">
              <a:spcBef>
                <a:spcPts val="0"/>
              </a:spcBef>
              <a:buNone/>
            </a:pPr>
            <a:r>
              <a:rPr lang="en-US" sz="2300" dirty="0">
                <a:latin typeface="Arial Nova Cond" panose="020B0506020202020204" pitchFamily="34" charset="0"/>
              </a:rPr>
              <a:t>		including outings. Additional elective adventures. 			Recognized by adventure loops and rank badge.</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		</a:t>
            </a:r>
            <a:r>
              <a:rPr lang="en-US" sz="2300" b="1" dirty="0">
                <a:latin typeface="Arial Nova Cond" panose="020B0506020202020204" pitchFamily="34" charset="0"/>
              </a:rPr>
              <a:t>BOBCAT</a:t>
            </a:r>
            <a:r>
              <a:rPr lang="en-US" sz="2300" dirty="0">
                <a:latin typeface="Arial Nova Cond" panose="020B0506020202020204" pitchFamily="34" charset="0"/>
              </a:rPr>
              <a:t> – No matter what age or grade a child joins Cub 		Scouts, they must earn the Bobcat Badge. (Lions earn</a:t>
            </a:r>
          </a:p>
          <a:p>
            <a:pPr marL="0" indent="0">
              <a:spcBef>
                <a:spcPts val="0"/>
              </a:spcBef>
              <a:buNone/>
            </a:pPr>
            <a:r>
              <a:rPr lang="en-US" sz="2300" dirty="0">
                <a:latin typeface="Arial Nova Cond" panose="020B0506020202020204" pitchFamily="34" charset="0"/>
              </a:rPr>
              <a:t>		this after the completion of the Lion program.)</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		</a:t>
            </a:r>
            <a:r>
              <a:rPr lang="en-US" sz="2300" b="1" dirty="0">
                <a:latin typeface="Arial Nova Cond" panose="020B0506020202020204" pitchFamily="34" charset="0"/>
              </a:rPr>
              <a:t>TIGER</a:t>
            </a:r>
            <a:r>
              <a:rPr lang="en-US" sz="2300" dirty="0">
                <a:latin typeface="Arial Nova Cond" panose="020B0506020202020204" pitchFamily="34" charset="0"/>
              </a:rPr>
              <a:t> (1</a:t>
            </a:r>
            <a:r>
              <a:rPr lang="en-US" sz="2300" baseline="30000" dirty="0">
                <a:latin typeface="Arial Nova Cond" panose="020B0506020202020204" pitchFamily="34" charset="0"/>
              </a:rPr>
              <a:t>st</a:t>
            </a:r>
            <a:r>
              <a:rPr lang="en-US" sz="2300" dirty="0">
                <a:latin typeface="Arial Nova Cond" panose="020B0506020202020204" pitchFamily="34" charset="0"/>
              </a:rPr>
              <a:t> Grade) – Six required adventures plus one 			elective. Additional electives if desired. Recognized by 			adventure loops and rank badge.</a:t>
            </a:r>
          </a:p>
          <a:p>
            <a:pPr marL="0" indent="0">
              <a:spcBef>
                <a:spcPts val="0"/>
              </a:spcBef>
              <a:buNone/>
            </a:pPr>
            <a:endParaRPr lang="en-US" sz="23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		</a:t>
            </a:r>
            <a:endParaRPr lang="en-US" sz="1200" dirty="0">
              <a:latin typeface="Arial Nova Cond" panose="020B0506020202020204" pitchFamily="34" charset="0"/>
            </a:endParaRPr>
          </a:p>
          <a:p>
            <a:pPr marL="0" indent="0">
              <a:spcBef>
                <a:spcPts val="0"/>
              </a:spcBef>
              <a:buNone/>
            </a:pPr>
            <a:r>
              <a:rPr lang="en-US" sz="2300" dirty="0">
                <a:latin typeface="Arial Nova Cond" panose="020B0506020202020204" pitchFamily="34" charset="0"/>
              </a:rPr>
              <a:t>		</a:t>
            </a:r>
            <a:r>
              <a:rPr lang="en-US" sz="2300" b="1" dirty="0">
                <a:latin typeface="Arial Nova Cond" panose="020B0506020202020204" pitchFamily="34" charset="0"/>
              </a:rPr>
              <a:t>WOLF</a:t>
            </a:r>
            <a:r>
              <a:rPr lang="en-US" sz="2300" dirty="0">
                <a:latin typeface="Arial Nova Cond" panose="020B0506020202020204" pitchFamily="34" charset="0"/>
              </a:rPr>
              <a:t> (2</a:t>
            </a:r>
            <a:r>
              <a:rPr lang="en-US" sz="2300" baseline="30000" dirty="0">
                <a:latin typeface="Arial Nova Cond" panose="020B0506020202020204" pitchFamily="34" charset="0"/>
              </a:rPr>
              <a:t>nd</a:t>
            </a:r>
            <a:r>
              <a:rPr lang="en-US" sz="2300" dirty="0">
                <a:latin typeface="Arial Nova Cond" panose="020B0506020202020204" pitchFamily="34" charset="0"/>
              </a:rPr>
              <a:t> Grade) – Six required adventures plus one 			elective. Additional electives if desired. Recognized by 			adventure loops and rank badge.</a:t>
            </a:r>
            <a:endParaRPr lang="en-US" sz="2000" dirty="0">
              <a:latin typeface="Arial Nova Cond" panose="020B0506020202020204" pitchFamily="34" charset="0"/>
            </a:endParaRPr>
          </a:p>
          <a:p>
            <a:pPr marL="0" indent="0">
              <a:spcBef>
                <a:spcPts val="0"/>
              </a:spcBef>
              <a:buNone/>
            </a:pPr>
            <a:endParaRPr lang="en-US" sz="2740" dirty="0">
              <a:latin typeface="Arial Nova Cond" panose="020B0506020202020204" pitchFamily="34" charset="0"/>
            </a:endParaRPr>
          </a:p>
          <a:p>
            <a:pPr marL="0" indent="0">
              <a:spcBef>
                <a:spcPts val="0"/>
              </a:spcBef>
              <a:buNone/>
            </a:pPr>
            <a:endParaRPr lang="en-US" sz="2300" b="1" dirty="0">
              <a:latin typeface="Arial Nova Cond" panose="020B0506020202020204" pitchFamily="34" charset="0"/>
            </a:endParaRPr>
          </a:p>
        </p:txBody>
      </p:sp>
      <p:pic>
        <p:nvPicPr>
          <p:cNvPr id="6" name="Picture 7">
            <a:extLst>
              <a:ext uri="{FF2B5EF4-FFF2-40B4-BE49-F238E27FC236}">
                <a16:creationId xmlns:a16="http://schemas.microsoft.com/office/drawing/2014/main" id="{84B60024-0B33-AFAF-CD59-8C5F8BDDC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51" y="2411274"/>
            <a:ext cx="1885950" cy="565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B0C3ABB5-AD7F-7A5D-F718-656A10143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98" y="4621873"/>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5E8990-7875-8CB3-B173-01FBA5F772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000" b="97500" l="500" r="94500">
                        <a14:foregroundMark x1="50000" y1="8500" x2="50000" y2="8500"/>
                        <a14:foregroundMark x1="50000" y1="5000" x2="50000" y2="5000"/>
                        <a14:foregroundMark x1="50000" y1="5000" x2="50000" y2="5000"/>
                        <a14:foregroundMark x1="50000" y1="5000" x2="50000" y2="5000"/>
                        <a14:foregroundMark x1="7500" y1="51000" x2="7500" y2="51000"/>
                        <a14:foregroundMark x1="7500" y1="51000" x2="7500" y2="51000"/>
                        <a14:foregroundMark x1="49500" y1="94500" x2="49500" y2="94500"/>
                        <a14:foregroundMark x1="94500" y1="50000" x2="94500" y2="50000"/>
                        <a14:foregroundMark x1="94500" y1="50000" x2="94500" y2="50000"/>
                        <a14:foregroundMark x1="94500" y1="50000" x2="94500" y2="50000"/>
                        <a14:foregroundMark x1="66500" y1="90500" x2="66500" y2="90500"/>
                        <a14:foregroundMark x1="66500" y1="90500" x2="66500" y2="90500"/>
                        <a14:foregroundMark x1="66500" y1="90500" x2="66500" y2="90500"/>
                        <a14:foregroundMark x1="500" y1="50000" x2="500" y2="50000"/>
                        <a14:foregroundMark x1="500" y1="50000" x2="500" y2="50000"/>
                        <a14:foregroundMark x1="500" y1="50000" x2="500" y2="50000"/>
                        <a14:foregroundMark x1="66500" y1="93000" x2="66500" y2="96500"/>
                        <a14:foregroundMark x1="66500" y1="95000" x2="66500" y2="93000"/>
                        <a14:foregroundMark x1="66500" y1="93000" x2="66500" y2="93000"/>
                        <a14:foregroundMark x1="48000" y1="96500" x2="42500" y2="96500"/>
                        <a14:foregroundMark x1="48000" y1="97500" x2="48000" y2="97500"/>
                        <a14:foregroundMark x1="48000" y1="97500" x2="48000" y2="97500"/>
                        <a14:foregroundMark x1="51500" y1="97500" x2="51500" y2="97500"/>
                        <a14:foregroundMark x1="51500" y1="97500" x2="51500" y2="97500"/>
                        <a14:foregroundMark x1="51500" y1="97500" x2="51500" y2="97500"/>
                        <a14:foregroundMark x1="51500" y1="97500" x2="51500" y2="97500"/>
                        <a14:foregroundMark x1="50000" y1="95000" x2="51500" y2="97500"/>
                      </a14:backgroundRemoval>
                    </a14:imgEffect>
                  </a14:imgLayer>
                </a14:imgProps>
              </a:ext>
            </a:extLst>
          </a:blip>
          <a:stretch>
            <a:fillRect/>
          </a:stretch>
        </p:blipFill>
        <p:spPr>
          <a:xfrm>
            <a:off x="667076" y="3139941"/>
            <a:ext cx="1371600" cy="1371600"/>
          </a:xfrm>
          <a:prstGeom prst="rect">
            <a:avLst/>
          </a:prstGeom>
        </p:spPr>
      </p:pic>
      <p:pic>
        <p:nvPicPr>
          <p:cNvPr id="10" name="Picture 9">
            <a:extLst>
              <a:ext uri="{FF2B5EF4-FFF2-40B4-BE49-F238E27FC236}">
                <a16:creationId xmlns:a16="http://schemas.microsoft.com/office/drawing/2014/main" id="{A55B410A-8101-082D-E5F4-EB12A48315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898" y="6103805"/>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449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dae8ba6-b3d9-441d-85ba-95bbdebfad77}" enabled="1" method="Privileged" siteId="{2314cb5c-e44b-4288-b205-51ab43ecb122}"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16</TotalTime>
  <Words>2067</Words>
  <Application>Microsoft Office PowerPoint</Application>
  <PresentationFormat>Custom</PresentationFormat>
  <Paragraphs>228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Nova Cond</vt:lpstr>
      <vt:lpstr>Calibri</vt:lpstr>
      <vt:lpstr>Calibri Light</vt:lpstr>
      <vt:lpstr>Office Theme</vt:lpstr>
      <vt:lpstr>CUB SCOUT  PARENT ORIENTATION GUIDE</vt:lpstr>
      <vt:lpstr>MY SCOUTING DEN CONTACTS</vt:lpstr>
      <vt:lpstr>SCOUTING FUN AND VALUES</vt:lpstr>
      <vt:lpstr>SCOUTING SAFELY</vt:lpstr>
      <vt:lpstr>HOW WE OPERATE</vt:lpstr>
      <vt:lpstr>PACK LEADERSHIP</vt:lpstr>
      <vt:lpstr>NEW SCOUT BASIC NEEDS</vt:lpstr>
      <vt:lpstr>NEW SCOUT BASIC NEEDS (con’t)</vt:lpstr>
      <vt:lpstr>THE ADVANCEMENT PLAN</vt:lpstr>
      <vt:lpstr>THE ADVANCEMENT PLAN (con’t)</vt:lpstr>
      <vt:lpstr>SPECIAL AWARDS &amp; RECOGNITION</vt:lpstr>
      <vt:lpstr>SPECIAL AWARDS &amp; RECOGNITION (con’t)</vt:lpstr>
      <vt:lpstr>CUB SCOUT ACTIVITIES</vt:lpstr>
      <vt:lpstr>FUNDRAISING</vt:lpstr>
      <vt:lpstr>CUB SCOUT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 SCOUT  PARENT ORIENTATION GUIDE</dc:title>
  <dc:creator>Kent Painter</dc:creator>
  <cp:lastModifiedBy>Cali Pino, Michelle</cp:lastModifiedBy>
  <cp:revision>38</cp:revision>
  <dcterms:created xsi:type="dcterms:W3CDTF">2022-06-18T17:13:16Z</dcterms:created>
  <dcterms:modified xsi:type="dcterms:W3CDTF">2022-07-06T18:26:22Z</dcterms:modified>
</cp:coreProperties>
</file>