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32"/>
  </p:notesMasterIdLst>
  <p:sldIdLst>
    <p:sldId id="256" r:id="rId2"/>
    <p:sldId id="257" r:id="rId3"/>
    <p:sldId id="258" r:id="rId4"/>
    <p:sldId id="259" r:id="rId5"/>
    <p:sldId id="260" r:id="rId6"/>
    <p:sldId id="261" r:id="rId7"/>
    <p:sldId id="264" r:id="rId8"/>
    <p:sldId id="265" r:id="rId9"/>
    <p:sldId id="266" r:id="rId10"/>
    <p:sldId id="267" r:id="rId11"/>
    <p:sldId id="268" r:id="rId12"/>
    <p:sldId id="269" r:id="rId13"/>
    <p:sldId id="270" r:id="rId14"/>
    <p:sldId id="271" r:id="rId15"/>
    <p:sldId id="272" r:id="rId16"/>
    <p:sldId id="273" r:id="rId17"/>
    <p:sldId id="275" r:id="rId18"/>
    <p:sldId id="276" r:id="rId19"/>
    <p:sldId id="277" r:id="rId20"/>
    <p:sldId id="278" r:id="rId21"/>
    <p:sldId id="279" r:id="rId22"/>
    <p:sldId id="280" r:id="rId23"/>
    <p:sldId id="281" r:id="rId24"/>
    <p:sldId id="282" r:id="rId25"/>
    <p:sldId id="283" r:id="rId26"/>
    <p:sldId id="284" r:id="rId27"/>
    <p:sldId id="288" r:id="rId28"/>
    <p:sldId id="285" r:id="rId29"/>
    <p:sldId id="287" r:id="rId30"/>
    <p:sldId id="286"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85684" autoAdjust="0"/>
  </p:normalViewPr>
  <p:slideViewPr>
    <p:cSldViewPr snapToGrid="0">
      <p:cViewPr>
        <p:scale>
          <a:sx n="93" d="100"/>
          <a:sy n="93" d="100"/>
        </p:scale>
        <p:origin x="274" y="-3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3B76AD-7D51-40E4-A421-BF8B38B6CC86}" type="datetimeFigureOut">
              <a:rPr lang="en-US" smtClean="0"/>
              <a:t>11/20/2020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E5EB0E-B649-4AF3-A362-511A9EFF2884}" type="slidenum">
              <a:rPr lang="en-US" smtClean="0"/>
              <a:t>‹#›</a:t>
            </a:fld>
            <a:endParaRPr lang="en-US"/>
          </a:p>
        </p:txBody>
      </p:sp>
    </p:spTree>
    <p:extLst>
      <p:ext uri="{BB962C8B-B14F-4D97-AF65-F5344CB8AC3E}">
        <p14:creationId xmlns:p14="http://schemas.microsoft.com/office/powerpoint/2010/main" val="3435059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Conflict is a part of everyday life. It happens. People often disagree with each other. </a:t>
            </a:r>
          </a:p>
          <a:p>
            <a:endParaRPr lang="en-US" dirty="0"/>
          </a:p>
          <a:p>
            <a:r>
              <a:rPr lang="en-US" dirty="0"/>
              <a:t>You can experience it within your family, with coworkers, friends, or in the volunteer organizations your involved with.</a:t>
            </a:r>
          </a:p>
          <a:p>
            <a:endParaRPr lang="en-US" dirty="0"/>
          </a:p>
          <a:p>
            <a:r>
              <a:rPr lang="en-US" dirty="0"/>
              <a:t>The important thing is to learn how to deal with conflict in an effective way. </a:t>
            </a:r>
          </a:p>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3</a:t>
            </a:fld>
            <a:endParaRPr lang="en-US"/>
          </a:p>
        </p:txBody>
      </p:sp>
    </p:spTree>
    <p:extLst>
      <p:ext uri="{BB962C8B-B14F-4D97-AF65-F5344CB8AC3E}">
        <p14:creationId xmlns:p14="http://schemas.microsoft.com/office/powerpoint/2010/main" val="1280016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Oath and Law are values to put into action. Not just words that you recite at the beginning of every meeting. </a:t>
            </a:r>
          </a:p>
          <a:p>
            <a:endParaRPr lang="en-US" dirty="0"/>
          </a:p>
          <a:p>
            <a:r>
              <a:rPr lang="en-US" dirty="0"/>
              <a:t>They are words to live by.</a:t>
            </a:r>
          </a:p>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16</a:t>
            </a:fld>
            <a:endParaRPr lang="en-US"/>
          </a:p>
        </p:txBody>
      </p:sp>
    </p:spTree>
    <p:extLst>
      <p:ext uri="{BB962C8B-B14F-4D97-AF65-F5344CB8AC3E}">
        <p14:creationId xmlns:p14="http://schemas.microsoft.com/office/powerpoint/2010/main" val="2364193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things like, “I understand what you mean.” “Valid point.” </a:t>
            </a:r>
          </a:p>
          <a:p>
            <a:endParaRPr lang="en-US" dirty="0"/>
          </a:p>
          <a:p>
            <a:r>
              <a:rPr lang="en-US" dirty="0"/>
              <a:t>Signal that you respect their opinion even if you don’t agree.</a:t>
            </a:r>
          </a:p>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17</a:t>
            </a:fld>
            <a:endParaRPr lang="en-US"/>
          </a:p>
        </p:txBody>
      </p:sp>
    </p:spTree>
    <p:extLst>
      <p:ext uri="{BB962C8B-B14F-4D97-AF65-F5344CB8AC3E}">
        <p14:creationId xmlns:p14="http://schemas.microsoft.com/office/powerpoint/2010/main" val="2953633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 Say things like “I feel like I’m not being understood. Instead of you aren’t listening. Which gives them a chance to pause and reconsider their behavior.</a:t>
            </a:r>
          </a:p>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18</a:t>
            </a:fld>
            <a:endParaRPr lang="en-US"/>
          </a:p>
        </p:txBody>
      </p:sp>
    </p:spTree>
    <p:extLst>
      <p:ext uri="{BB962C8B-B14F-4D97-AF65-F5344CB8AC3E}">
        <p14:creationId xmlns:p14="http://schemas.microsoft.com/office/powerpoint/2010/main" val="1216882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#5 - When your emotional your rational thinking shuts down. You can’t formulate an </a:t>
            </a:r>
            <a:r>
              <a:rPr lang="en-US" dirty="0" err="1"/>
              <a:t>exceptable</a:t>
            </a:r>
            <a:r>
              <a:rPr lang="en-US" dirty="0"/>
              <a:t> outcome</a:t>
            </a:r>
          </a:p>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19</a:t>
            </a:fld>
            <a:endParaRPr lang="en-US"/>
          </a:p>
        </p:txBody>
      </p:sp>
    </p:spTree>
    <p:extLst>
      <p:ext uri="{BB962C8B-B14F-4D97-AF65-F5344CB8AC3E}">
        <p14:creationId xmlns:p14="http://schemas.microsoft.com/office/powerpoint/2010/main" val="39130178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#13 – Conflicts are almost always temporary </a:t>
            </a:r>
          </a:p>
          <a:p>
            <a:endParaRPr lang="en-US" dirty="0"/>
          </a:p>
          <a:p>
            <a:r>
              <a:rPr lang="en-US" dirty="0"/>
              <a:t>Insisting on your point of view isn’t worth ruining a lasting relationship</a:t>
            </a:r>
          </a:p>
          <a:p>
            <a:endParaRPr lang="en-US" dirty="0"/>
          </a:p>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22</a:t>
            </a:fld>
            <a:endParaRPr lang="en-US"/>
          </a:p>
        </p:txBody>
      </p:sp>
    </p:spTree>
    <p:extLst>
      <p:ext uri="{BB962C8B-B14F-4D97-AF65-F5344CB8AC3E}">
        <p14:creationId xmlns:p14="http://schemas.microsoft.com/office/powerpoint/2010/main" val="30049001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helps them learn to talk about their issues and listen to one another</a:t>
            </a:r>
          </a:p>
          <a:p>
            <a:endParaRPr lang="en-US" dirty="0"/>
          </a:p>
          <a:p>
            <a:r>
              <a:rPr lang="en-US" dirty="0"/>
              <a:t>It’s a much better avenue than screaming at each other or going to get someone else to solve the problem.</a:t>
            </a:r>
          </a:p>
          <a:p>
            <a:endParaRPr lang="en-US" dirty="0"/>
          </a:p>
          <a:p>
            <a:r>
              <a:rPr lang="en-US" dirty="0"/>
              <a:t>Teach them to ask questions like, “what do you need?”</a:t>
            </a:r>
          </a:p>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23</a:t>
            </a:fld>
            <a:endParaRPr lang="en-US"/>
          </a:p>
        </p:txBody>
      </p:sp>
    </p:spTree>
    <p:extLst>
      <p:ext uri="{BB962C8B-B14F-4D97-AF65-F5344CB8AC3E}">
        <p14:creationId xmlns:p14="http://schemas.microsoft.com/office/powerpoint/2010/main" val="2926705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feel like a better definition of stress would be simply the year 2020 and a World Pandemic. This is certainly a BIG stressor for everyone.</a:t>
            </a:r>
          </a:p>
        </p:txBody>
      </p:sp>
      <p:sp>
        <p:nvSpPr>
          <p:cNvPr id="4" name="Slide Number Placeholder 3"/>
          <p:cNvSpPr>
            <a:spLocks noGrp="1"/>
          </p:cNvSpPr>
          <p:nvPr>
            <p:ph type="sldNum" sz="quarter" idx="5"/>
          </p:nvPr>
        </p:nvSpPr>
        <p:spPr/>
        <p:txBody>
          <a:bodyPr/>
          <a:lstStyle/>
          <a:p>
            <a:fld id="{34E5EB0E-B649-4AF3-A362-511A9EFF2884}" type="slidenum">
              <a:rPr lang="en-US" smtClean="0"/>
              <a:t>27</a:t>
            </a:fld>
            <a:endParaRPr lang="en-US"/>
          </a:p>
        </p:txBody>
      </p:sp>
    </p:spTree>
    <p:extLst>
      <p:ext uri="{BB962C8B-B14F-4D97-AF65-F5344CB8AC3E}">
        <p14:creationId xmlns:p14="http://schemas.microsoft.com/office/powerpoint/2010/main" val="11119467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concludes my presentation. Let’s talk about your questions.  </a:t>
            </a:r>
          </a:p>
          <a:p>
            <a:r>
              <a:rPr lang="en-US" dirty="0"/>
              <a:t>Conflict – Masks no Masks. Start don’t start. Are these questions causing conflict. Survey’s -  let people have a voice. Even if the majority decide otherwise, they’ve had a say.</a:t>
            </a:r>
          </a:p>
          <a:p>
            <a:endParaRPr lang="en-US" dirty="0"/>
          </a:p>
          <a:p>
            <a:r>
              <a:rPr lang="en-US" dirty="0"/>
              <a:t>Stress – Kids are effected by our stress and their own. Approach stress relief as a family activity. Do something they love. Go for a walk. Read a book. Slow down. </a:t>
            </a:r>
          </a:p>
          <a:p>
            <a:endParaRPr lang="en-US" dirty="0"/>
          </a:p>
          <a:p>
            <a:r>
              <a:rPr lang="en-US" dirty="0"/>
              <a:t>Don’t make them victims. </a:t>
            </a:r>
          </a:p>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29</a:t>
            </a:fld>
            <a:endParaRPr lang="en-US"/>
          </a:p>
        </p:txBody>
      </p:sp>
    </p:spTree>
    <p:extLst>
      <p:ext uri="{BB962C8B-B14F-4D97-AF65-F5344CB8AC3E}">
        <p14:creationId xmlns:p14="http://schemas.microsoft.com/office/powerpoint/2010/main" val="262263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you’ve all experienced this. There is something you really care about but another person disagrees.  They may have a different perception of how to accomplish a task or a different goal than yours.  Often this can be resolved through better communication.</a:t>
            </a:r>
          </a:p>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4</a:t>
            </a:fld>
            <a:endParaRPr lang="en-US"/>
          </a:p>
        </p:txBody>
      </p:sp>
    </p:spTree>
    <p:extLst>
      <p:ext uri="{BB962C8B-B14F-4D97-AF65-F5344CB8AC3E}">
        <p14:creationId xmlns:p14="http://schemas.microsoft.com/office/powerpoint/2010/main" val="1481593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Personality:		People simply not getting along</a:t>
            </a:r>
          </a:p>
          <a:p>
            <a:r>
              <a:rPr lang="en-US" dirty="0"/>
              <a:t>		-same message can have different impact depending upon who is communicating that message</a:t>
            </a:r>
          </a:p>
          <a:p>
            <a:r>
              <a:rPr lang="en-US" dirty="0"/>
              <a:t>Values:		some people disagree over what values are important</a:t>
            </a:r>
          </a:p>
          <a:p>
            <a:r>
              <a:rPr lang="en-US" dirty="0"/>
              <a:t>		-should not be issue in your unit. Volunteers should all be aligned to the BSA’s mission</a:t>
            </a:r>
          </a:p>
          <a:p>
            <a:r>
              <a:rPr lang="en-US" dirty="0"/>
              <a:t>Goals:		adults in your unit may disagree on goals that will accomplish BSA’s mission</a:t>
            </a:r>
          </a:p>
          <a:p>
            <a:r>
              <a:rPr lang="en-US" dirty="0"/>
              <a:t>		-can anyone think of an example?</a:t>
            </a:r>
          </a:p>
          <a:p>
            <a:r>
              <a:rPr lang="en-US" dirty="0"/>
              <a:t>Methodological:	disagreements on how best to achieve a goal</a:t>
            </a:r>
          </a:p>
          <a:p>
            <a:r>
              <a:rPr lang="en-US" dirty="0"/>
              <a:t>		-examples?</a:t>
            </a:r>
          </a:p>
          <a:p>
            <a:r>
              <a:rPr lang="en-US" dirty="0"/>
              <a:t>Authority/responsibility:	disagreements on best person to carry out goals or fill position</a:t>
            </a:r>
          </a:p>
          <a:p>
            <a:r>
              <a:rPr lang="en-US" dirty="0"/>
              <a:t>		-BSA position descriptions available, and many units make their own (good idea to do)	</a:t>
            </a:r>
          </a:p>
          <a:p>
            <a:r>
              <a:rPr lang="en-US" dirty="0"/>
              <a:t>Substandard performance:	Someone is not doing his/her job well</a:t>
            </a:r>
          </a:p>
          <a:p>
            <a:r>
              <a:rPr lang="en-US" dirty="0"/>
              <a:t>		-to avoid this conflict, best to take the person aside to criticize. Good practice is to compliment in public, criticize in private</a:t>
            </a:r>
          </a:p>
          <a:p>
            <a:r>
              <a:rPr lang="en-US" dirty="0"/>
              <a:t>Non-compliance with rules:	Leaders have responsibility to promote compliance with rules, even if it create conflict</a:t>
            </a:r>
          </a:p>
          <a:p>
            <a:endParaRPr lang="en-US" dirty="0"/>
          </a:p>
          <a:p>
            <a:r>
              <a:rPr lang="en-US" dirty="0"/>
              <a:t>Competition:		Volunteer time is scant resource. We must be mindful of demanding more of our volunteers than they can capably perform in light of other commitments. Know your volunteers and what they can do quickly (different for each person)</a:t>
            </a:r>
          </a:p>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6</a:t>
            </a:fld>
            <a:endParaRPr lang="en-US"/>
          </a:p>
        </p:txBody>
      </p:sp>
    </p:spTree>
    <p:extLst>
      <p:ext uri="{BB962C8B-B14F-4D97-AF65-F5344CB8AC3E}">
        <p14:creationId xmlns:p14="http://schemas.microsoft.com/office/powerpoint/2010/main" val="2711173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Organizational/unit structure:	  Unit should have written by-laws and operating procedures in addition to council/national policies. Should designate which person/groups make which decisions</a:t>
            </a:r>
          </a:p>
          <a:p>
            <a:endParaRPr lang="en-US" dirty="0"/>
          </a:p>
          <a:p>
            <a:r>
              <a:rPr lang="en-US" dirty="0"/>
              <a:t>Communication:  Make demands, needs, limitations, and expectations known in advance. Try to ignore the way something is said, but focus on the content that is being communicated</a:t>
            </a:r>
          </a:p>
          <a:p>
            <a:endParaRPr lang="en-US" dirty="0"/>
          </a:p>
          <a:p>
            <a:r>
              <a:rPr lang="en-US" dirty="0"/>
              <a:t>Empathy:  put yourself in the other person’s shoes and attempt to understand their perspectives, limitations, motives, and desires</a:t>
            </a:r>
          </a:p>
          <a:p>
            <a:endParaRPr lang="en-US" dirty="0"/>
          </a:p>
          <a:p>
            <a:r>
              <a:rPr lang="en-US" dirty="0"/>
              <a:t>Foster relationships:  build trust that will be useful when conflict arises. “Relationships are like cars – they must be refueled and maintained properly.” </a:t>
            </a:r>
          </a:p>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7</a:t>
            </a:fld>
            <a:endParaRPr lang="en-US"/>
          </a:p>
        </p:txBody>
      </p:sp>
    </p:spTree>
    <p:extLst>
      <p:ext uri="{BB962C8B-B14F-4D97-AF65-F5344CB8AC3E}">
        <p14:creationId xmlns:p14="http://schemas.microsoft.com/office/powerpoint/2010/main" val="21418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10</a:t>
            </a:fld>
            <a:endParaRPr lang="en-US"/>
          </a:p>
        </p:txBody>
      </p:sp>
    </p:spTree>
    <p:extLst>
      <p:ext uri="{BB962C8B-B14F-4D97-AF65-F5344CB8AC3E}">
        <p14:creationId xmlns:p14="http://schemas.microsoft.com/office/powerpoint/2010/main" val="3421552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 not recommend surrender – unless the issue in conflict isn’t especially important to you.</a:t>
            </a:r>
          </a:p>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11</a:t>
            </a:fld>
            <a:endParaRPr lang="en-US"/>
          </a:p>
        </p:txBody>
      </p:sp>
    </p:spTree>
    <p:extLst>
      <p:ext uri="{BB962C8B-B14F-4D97-AF65-F5344CB8AC3E}">
        <p14:creationId xmlns:p14="http://schemas.microsoft.com/office/powerpoint/2010/main" val="1415619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avoiding the conflict, you essentially pretend that it never happened or doesn’t exist. </a:t>
            </a:r>
          </a:p>
          <a:p>
            <a:endParaRPr lang="en-US" dirty="0"/>
          </a:p>
          <a:p>
            <a:r>
              <a:rPr lang="en-US" dirty="0"/>
              <a:t>Basically, you agree to accommodate the other party by acknowledging and accepting the other person’s point of view or suggestion.</a:t>
            </a:r>
          </a:p>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12</a:t>
            </a:fld>
            <a:endParaRPr lang="en-US"/>
          </a:p>
        </p:txBody>
      </p:sp>
    </p:spTree>
    <p:extLst>
      <p:ext uri="{BB962C8B-B14F-4D97-AF65-F5344CB8AC3E}">
        <p14:creationId xmlns:p14="http://schemas.microsoft.com/office/powerpoint/2010/main" val="3657349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Focus on words like “I and me.” Avoid using word “you”</a:t>
            </a:r>
          </a:p>
          <a:p>
            <a:endParaRPr lang="en-US" dirty="0"/>
          </a:p>
          <a:p>
            <a:r>
              <a:rPr lang="en-US" dirty="0"/>
              <a:t>Pay attention to medium – phone call or in person meeting better than emails, </a:t>
            </a:r>
            <a:r>
              <a:rPr lang="en-US" dirty="0" err="1"/>
              <a:t>etc</a:t>
            </a:r>
            <a:endParaRPr lang="en-US" dirty="0"/>
          </a:p>
          <a:p>
            <a:endParaRPr lang="en-US" dirty="0"/>
          </a:p>
          <a:p>
            <a:r>
              <a:rPr lang="en-US" dirty="0"/>
              <a:t>Listen – there may be a good reason for the other side’s argument/beliefs</a:t>
            </a:r>
          </a:p>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13</a:t>
            </a:fld>
            <a:endParaRPr lang="en-US"/>
          </a:p>
        </p:txBody>
      </p:sp>
    </p:spTree>
    <p:extLst>
      <p:ext uri="{BB962C8B-B14F-4D97-AF65-F5344CB8AC3E}">
        <p14:creationId xmlns:p14="http://schemas.microsoft.com/office/powerpoint/2010/main" val="3261527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issue is within the unit, then the Chartered organization is first line of authority you should approach (after discussions with Unit Commission have failed to resolve the conflict). IH can remove volunteers for any reason or no reason</a:t>
            </a:r>
          </a:p>
          <a:p>
            <a:endParaRPr lang="en-US" dirty="0"/>
          </a:p>
          <a:p>
            <a:r>
              <a:rPr lang="en-US" dirty="0"/>
              <a:t>Council will usually not remove volunteers or enact any discipline without consulting chartered org first (except for particularly egregious/dangerous offenses)</a:t>
            </a:r>
          </a:p>
          <a:p>
            <a:endParaRPr lang="en-US" dirty="0"/>
          </a:p>
        </p:txBody>
      </p:sp>
      <p:sp>
        <p:nvSpPr>
          <p:cNvPr id="4" name="Slide Number Placeholder 3"/>
          <p:cNvSpPr>
            <a:spLocks noGrp="1"/>
          </p:cNvSpPr>
          <p:nvPr>
            <p:ph type="sldNum" sz="quarter" idx="5"/>
          </p:nvPr>
        </p:nvSpPr>
        <p:spPr/>
        <p:txBody>
          <a:bodyPr/>
          <a:lstStyle/>
          <a:p>
            <a:fld id="{34E5EB0E-B649-4AF3-A362-511A9EFF2884}" type="slidenum">
              <a:rPr lang="en-US" smtClean="0"/>
              <a:t>15</a:t>
            </a:fld>
            <a:endParaRPr lang="en-US"/>
          </a:p>
        </p:txBody>
      </p:sp>
    </p:spTree>
    <p:extLst>
      <p:ext uri="{BB962C8B-B14F-4D97-AF65-F5344CB8AC3E}">
        <p14:creationId xmlns:p14="http://schemas.microsoft.com/office/powerpoint/2010/main" val="9524731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AF21C05-3FB4-4E2A-A178-A8C42D467744}" type="datetimeFigureOut">
              <a:rPr lang="en-US" smtClean="0"/>
              <a:t>11/20/2020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866176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F21C05-3FB4-4E2A-A178-A8C42D467744}" type="datetimeFigureOut">
              <a:rPr lang="en-US" smtClean="0"/>
              <a:t>11/20/2020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277560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F21C05-3FB4-4E2A-A178-A8C42D467744}"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294005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F21C05-3FB4-4E2A-A178-A8C42D467744}"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2060039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F21C05-3FB4-4E2A-A178-A8C42D467744}"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922335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AF21C05-3FB4-4E2A-A178-A8C42D467744}" type="datetimeFigureOut">
              <a:rPr lang="en-US" smtClean="0"/>
              <a:t>11/20/2020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2493502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AF21C05-3FB4-4E2A-A178-A8C42D467744}" type="datetimeFigureOut">
              <a:rPr lang="en-US" smtClean="0"/>
              <a:t>11/20/2020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949985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AF21C05-3FB4-4E2A-A178-A8C42D467744}"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42675113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AF21C05-3FB4-4E2A-A178-A8C42D467744}"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4199131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F21C05-3FB4-4E2A-A178-A8C42D467744}"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741524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F21C05-3FB4-4E2A-A178-A8C42D467744}"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2501888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F21C05-3FB4-4E2A-A178-A8C42D467744}" type="datetimeFigureOut">
              <a:rPr lang="en-US" smtClean="0"/>
              <a:t>11/20/2020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2857780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F21C05-3FB4-4E2A-A178-A8C42D467744}" type="datetimeFigureOut">
              <a:rPr lang="en-US" smtClean="0"/>
              <a:t>11/20/2020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3129619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F21C05-3FB4-4E2A-A178-A8C42D467744}" type="datetimeFigureOut">
              <a:rPr lang="en-US" smtClean="0"/>
              <a:t>11/20/2020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508236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F21C05-3FB4-4E2A-A178-A8C42D467744}" type="datetimeFigureOut">
              <a:rPr lang="en-US" smtClean="0"/>
              <a:t>11/20/2020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2870980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F21C05-3FB4-4E2A-A178-A8C42D467744}" type="datetimeFigureOut">
              <a:rPr lang="en-US" smtClean="0"/>
              <a:t>11/20/2020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2169652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F21C05-3FB4-4E2A-A178-A8C42D467744}" type="datetimeFigureOut">
              <a:rPr lang="en-US" smtClean="0"/>
              <a:t>11/20/2020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E3630F3-45CC-4420-B180-7E99D51F161C}" type="slidenum">
              <a:rPr lang="en-US" smtClean="0"/>
              <a:t>‹#›</a:t>
            </a:fld>
            <a:endParaRPr lang="en-US"/>
          </a:p>
        </p:txBody>
      </p:sp>
    </p:spTree>
    <p:extLst>
      <p:ext uri="{BB962C8B-B14F-4D97-AF65-F5344CB8AC3E}">
        <p14:creationId xmlns:p14="http://schemas.microsoft.com/office/powerpoint/2010/main" val="1245120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AF21C05-3FB4-4E2A-A178-A8C42D467744}" type="datetimeFigureOut">
              <a:rPr lang="en-US" smtClean="0"/>
              <a:t>11/20/2020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7E3630F3-45CC-4420-B180-7E99D51F161C}" type="slidenum">
              <a:rPr lang="en-US" smtClean="0"/>
              <a:t>‹#›</a:t>
            </a:fld>
            <a:endParaRPr lang="en-US"/>
          </a:p>
        </p:txBody>
      </p:sp>
    </p:spTree>
    <p:extLst>
      <p:ext uri="{BB962C8B-B14F-4D97-AF65-F5344CB8AC3E}">
        <p14:creationId xmlns:p14="http://schemas.microsoft.com/office/powerpoint/2010/main" val="3626595549"/>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www.webmd.com/fitness-exercise/default.htm" TargetMode="External"/><Relationship Id="rId2" Type="http://schemas.openxmlformats.org/officeDocument/2006/relationships/hyperlink" Target="https://www.webmd.com/balance/guide/the-health-benefits-of-yoga"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webmd.com/sleep-disorders/default.htm" TargetMode="External"/><Relationship Id="rId7" Type="http://schemas.openxmlformats.org/officeDocument/2006/relationships/hyperlink" Target="https://www.webmd.com/pain-management/biofeedback-therapy-uses-benefits" TargetMode="External"/><Relationship Id="rId2" Type="http://schemas.openxmlformats.org/officeDocument/2006/relationships/notesSlide" Target="../notesSlides/notesSlide17.xml"/><Relationship Id="rId1" Type="http://schemas.openxmlformats.org/officeDocument/2006/relationships/slideLayout" Target="../slideLayouts/slideLayout10.xml"/><Relationship Id="rId6" Type="http://schemas.openxmlformats.org/officeDocument/2006/relationships/hyperlink" Target="https://www.webmd.com/balance/ss/stop-stress-now" TargetMode="External"/><Relationship Id="rId5" Type="http://schemas.openxmlformats.org/officeDocument/2006/relationships/hyperlink" Target="https://www.webmd.com/mental-health/default.htm" TargetMode="External"/><Relationship Id="rId4" Type="http://schemas.openxmlformats.org/officeDocument/2006/relationships/hyperlink" Target="https://www.webmd.com/mental-health/guide-to-psychiatry-and-counselin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who.int/publications/i/item/9789240003927?gclid=CjwKCAiA7939BRBMEiwA-hX5J1DTqTJW3QPi7ISDsE6D5qykeBwkMCsh0lJfUKbK9TPX4OgehFsQTxoCDUkQAvD_BwE" TargetMode="External"/><Relationship Id="rId2" Type="http://schemas.openxmlformats.org/officeDocument/2006/relationships/hyperlink" Target="https://www.youtube.com/watch?v=arFGdviw_y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D22D1B95-2B54-43E9-85D9-B489F6C5D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a:extLst>
              <a:ext uri="{FF2B5EF4-FFF2-40B4-BE49-F238E27FC236}">
                <a16:creationId xmlns:a16="http://schemas.microsoft.com/office/drawing/2014/main" id="{7D0F3F6D-A49D-4406-8D61-1C4F8D792F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a:extLst>
              <a:ext uri="{FF2B5EF4-FFF2-40B4-BE49-F238E27FC236}">
                <a16:creationId xmlns:a16="http://schemas.microsoft.com/office/drawing/2014/main" id="{D953A318-DA8D-4405-9536-D889E45C5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13" name="Rectangle 12">
            <a:extLst>
              <a:ext uri="{FF2B5EF4-FFF2-40B4-BE49-F238E27FC236}">
                <a16:creationId xmlns:a16="http://schemas.microsoft.com/office/drawing/2014/main" id="{9E382A3D-2F90-475C-8DF2-F666FEA34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FD916A7-E1D9-45DA-AD86-1F06F373F1EA}"/>
              </a:ext>
            </a:extLst>
          </p:cNvPr>
          <p:cNvSpPr>
            <a:spLocks noGrp="1"/>
          </p:cNvSpPr>
          <p:nvPr>
            <p:ph type="ctrTitle"/>
          </p:nvPr>
        </p:nvSpPr>
        <p:spPr>
          <a:xfrm>
            <a:off x="0" y="500063"/>
            <a:ext cx="12191999" cy="1640804"/>
          </a:xfrm>
        </p:spPr>
        <p:txBody>
          <a:bodyPr anchor="ctr">
            <a:noAutofit/>
          </a:bodyPr>
          <a:lstStyle/>
          <a:p>
            <a:pPr algn="ctr"/>
            <a:r>
              <a:rPr lang="en-US" sz="6000" b="1" dirty="0">
                <a:solidFill>
                  <a:srgbClr val="FFFFFF"/>
                </a:solidFill>
              </a:rPr>
              <a:t>Conflict &amp; Stress Management</a:t>
            </a:r>
            <a:endParaRPr lang="en-US" sz="6000" dirty="0">
              <a:solidFill>
                <a:srgbClr val="FFFFFF"/>
              </a:solidFill>
            </a:endParaRPr>
          </a:p>
        </p:txBody>
      </p:sp>
      <p:pic>
        <p:nvPicPr>
          <p:cNvPr id="16" name="Picture 15" descr="Text&#10;&#10;Description automatically generated">
            <a:extLst>
              <a:ext uri="{FF2B5EF4-FFF2-40B4-BE49-F238E27FC236}">
                <a16:creationId xmlns:a16="http://schemas.microsoft.com/office/drawing/2014/main" id="{997C145E-E894-1A48-8337-2FCEAD1F37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5912" y="4757487"/>
            <a:ext cx="6477000" cy="1968500"/>
          </a:xfrm>
          <a:prstGeom prst="rect">
            <a:avLst/>
          </a:prstGeom>
        </p:spPr>
      </p:pic>
      <p:sp>
        <p:nvSpPr>
          <p:cNvPr id="17" name="TextBox 16">
            <a:extLst>
              <a:ext uri="{FF2B5EF4-FFF2-40B4-BE49-F238E27FC236}">
                <a16:creationId xmlns:a16="http://schemas.microsoft.com/office/drawing/2014/main" id="{147DE4A8-1E92-884C-93C6-31ECD52044F2}"/>
              </a:ext>
            </a:extLst>
          </p:cNvPr>
          <p:cNvSpPr txBox="1"/>
          <p:nvPr/>
        </p:nvSpPr>
        <p:spPr>
          <a:xfrm>
            <a:off x="205946" y="1871663"/>
            <a:ext cx="11986054" cy="1569660"/>
          </a:xfrm>
          <a:prstGeom prst="rect">
            <a:avLst/>
          </a:prstGeom>
          <a:noFill/>
        </p:spPr>
        <p:txBody>
          <a:bodyPr wrap="square" rtlCol="0">
            <a:spAutoFit/>
          </a:bodyPr>
          <a:lstStyle/>
          <a:p>
            <a:pPr algn="ctr"/>
            <a:r>
              <a:rPr lang="en-US" sz="2400" b="1" dirty="0">
                <a:solidFill>
                  <a:schemeClr val="bg1"/>
                </a:solidFill>
              </a:rPr>
              <a:t>November 21, 2020</a:t>
            </a:r>
          </a:p>
          <a:p>
            <a:pPr algn="ctr"/>
            <a:endParaRPr lang="en-US" sz="2400" b="1" dirty="0">
              <a:solidFill>
                <a:schemeClr val="bg1"/>
              </a:solidFill>
            </a:endParaRPr>
          </a:p>
          <a:p>
            <a:pPr algn="ctr"/>
            <a:r>
              <a:rPr lang="en-US" sz="1600" b="1" dirty="0">
                <a:solidFill>
                  <a:schemeClr val="bg1"/>
                </a:solidFill>
              </a:rPr>
              <a:t>Terri Andrews</a:t>
            </a:r>
          </a:p>
          <a:p>
            <a:pPr algn="ctr"/>
            <a:r>
              <a:rPr lang="en-US" sz="1600" b="1" dirty="0">
                <a:solidFill>
                  <a:schemeClr val="bg1"/>
                </a:solidFill>
              </a:rPr>
              <a:t>Unit Tools Team Lead – Scouts BSA Division</a:t>
            </a:r>
          </a:p>
          <a:p>
            <a:pPr algn="ctr"/>
            <a:endParaRPr lang="en-US" sz="1600" b="1" dirty="0">
              <a:solidFill>
                <a:schemeClr val="bg1"/>
              </a:solidFill>
            </a:endParaRPr>
          </a:p>
        </p:txBody>
      </p:sp>
    </p:spTree>
    <p:extLst>
      <p:ext uri="{BB962C8B-B14F-4D97-AF65-F5344CB8AC3E}">
        <p14:creationId xmlns:p14="http://schemas.microsoft.com/office/powerpoint/2010/main" val="2048331681"/>
      </p:ext>
    </p:extLst>
  </p:cSld>
  <p:clrMapOvr>
    <a:masterClrMapping/>
  </p:clrMapOvr>
  <mc:AlternateContent xmlns:mc="http://schemas.openxmlformats.org/markup-compatibility/2006" xmlns:p14="http://schemas.microsoft.com/office/powerpoint/2010/main">
    <mc:Choice Requires="p14">
      <p:transition spd="slow" p14:dur="2000" advTm="2255"/>
    </mc:Choice>
    <mc:Fallback xmlns="">
      <p:transition spd="slow" advTm="225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D14D7-DC1A-4CA9-993F-A3FC6F3319C1}"/>
              </a:ext>
            </a:extLst>
          </p:cNvPr>
          <p:cNvSpPr>
            <a:spLocks noGrp="1"/>
          </p:cNvSpPr>
          <p:nvPr>
            <p:ph type="title"/>
          </p:nvPr>
        </p:nvSpPr>
        <p:spPr/>
        <p:txBody>
          <a:bodyPr/>
          <a:lstStyle/>
          <a:p>
            <a:r>
              <a:rPr lang="en-US" dirty="0"/>
              <a:t>Common Techniques for Resolving Conflicts</a:t>
            </a:r>
          </a:p>
        </p:txBody>
      </p:sp>
      <p:sp>
        <p:nvSpPr>
          <p:cNvPr id="3" name="Content Placeholder 2">
            <a:extLst>
              <a:ext uri="{FF2B5EF4-FFF2-40B4-BE49-F238E27FC236}">
                <a16:creationId xmlns:a16="http://schemas.microsoft.com/office/drawing/2014/main" id="{4FE9921F-D445-424A-A762-B87B1F5CF361}"/>
              </a:ext>
            </a:extLst>
          </p:cNvPr>
          <p:cNvSpPr>
            <a:spLocks noGrp="1"/>
          </p:cNvSpPr>
          <p:nvPr>
            <p:ph idx="1"/>
          </p:nvPr>
        </p:nvSpPr>
        <p:spPr/>
        <p:txBody>
          <a:bodyPr/>
          <a:lstStyle/>
          <a:p>
            <a:r>
              <a:rPr lang="en-US" dirty="0"/>
              <a:t>Surrender</a:t>
            </a:r>
          </a:p>
          <a:p>
            <a:r>
              <a:rPr lang="en-US" dirty="0"/>
              <a:t>Avoidance</a:t>
            </a:r>
          </a:p>
          <a:p>
            <a:r>
              <a:rPr lang="en-US" dirty="0"/>
              <a:t>Direct negotiation </a:t>
            </a:r>
          </a:p>
          <a:p>
            <a:r>
              <a:rPr lang="en-US" dirty="0"/>
              <a:t>Mediator</a:t>
            </a:r>
          </a:p>
          <a:p>
            <a:r>
              <a:rPr lang="en-US" dirty="0"/>
              <a:t>Competition</a:t>
            </a:r>
          </a:p>
          <a:p>
            <a:endParaRPr lang="en-US" dirty="0"/>
          </a:p>
        </p:txBody>
      </p:sp>
    </p:spTree>
    <p:extLst>
      <p:ext uri="{BB962C8B-B14F-4D97-AF65-F5344CB8AC3E}">
        <p14:creationId xmlns:p14="http://schemas.microsoft.com/office/powerpoint/2010/main" val="2787106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803F3-5978-4BD7-A95C-838EB4F0FB62}"/>
              </a:ext>
            </a:extLst>
          </p:cNvPr>
          <p:cNvSpPr>
            <a:spLocks noGrp="1"/>
          </p:cNvSpPr>
          <p:nvPr>
            <p:ph type="title"/>
          </p:nvPr>
        </p:nvSpPr>
        <p:spPr/>
        <p:txBody>
          <a:bodyPr/>
          <a:lstStyle/>
          <a:p>
            <a:r>
              <a:rPr lang="en-US" dirty="0"/>
              <a:t>Technique: Surrender</a:t>
            </a:r>
          </a:p>
        </p:txBody>
      </p:sp>
      <p:sp>
        <p:nvSpPr>
          <p:cNvPr id="3" name="Content Placeholder 2">
            <a:extLst>
              <a:ext uri="{FF2B5EF4-FFF2-40B4-BE49-F238E27FC236}">
                <a16:creationId xmlns:a16="http://schemas.microsoft.com/office/drawing/2014/main" id="{3A105A18-472E-4D9A-B2FA-295293433979}"/>
              </a:ext>
            </a:extLst>
          </p:cNvPr>
          <p:cNvSpPr>
            <a:spLocks noGrp="1"/>
          </p:cNvSpPr>
          <p:nvPr>
            <p:ph idx="1"/>
          </p:nvPr>
        </p:nvSpPr>
        <p:spPr>
          <a:xfrm>
            <a:off x="1154954" y="3080950"/>
            <a:ext cx="8825659" cy="2938849"/>
          </a:xfrm>
        </p:spPr>
        <p:txBody>
          <a:bodyPr/>
          <a:lstStyle/>
          <a:p>
            <a:r>
              <a:rPr lang="en-US" dirty="0"/>
              <a:t>Pro:		Surrender is easy</a:t>
            </a:r>
          </a:p>
          <a:p>
            <a:r>
              <a:rPr lang="en-US" dirty="0"/>
              <a:t>Cons:	Your needs/desires are important too. Sometimes conflict is 				necessary for progress to occur</a:t>
            </a:r>
          </a:p>
          <a:p>
            <a:endParaRPr lang="en-US" dirty="0"/>
          </a:p>
        </p:txBody>
      </p:sp>
    </p:spTree>
    <p:extLst>
      <p:ext uri="{BB962C8B-B14F-4D97-AF65-F5344CB8AC3E}">
        <p14:creationId xmlns:p14="http://schemas.microsoft.com/office/powerpoint/2010/main" val="194707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B316D-A3DD-40DF-9466-FF17B97416A9}"/>
              </a:ext>
            </a:extLst>
          </p:cNvPr>
          <p:cNvSpPr>
            <a:spLocks noGrp="1"/>
          </p:cNvSpPr>
          <p:nvPr>
            <p:ph type="title"/>
          </p:nvPr>
        </p:nvSpPr>
        <p:spPr/>
        <p:txBody>
          <a:bodyPr/>
          <a:lstStyle/>
          <a:p>
            <a:r>
              <a:rPr lang="en-US" dirty="0"/>
              <a:t>Technique: Avoidance</a:t>
            </a:r>
          </a:p>
        </p:txBody>
      </p:sp>
      <p:sp>
        <p:nvSpPr>
          <p:cNvPr id="3" name="Content Placeholder 2">
            <a:extLst>
              <a:ext uri="{FF2B5EF4-FFF2-40B4-BE49-F238E27FC236}">
                <a16:creationId xmlns:a16="http://schemas.microsoft.com/office/drawing/2014/main" id="{2D82BF6D-9AD4-4890-A26F-6C9EAF00E07A}"/>
              </a:ext>
            </a:extLst>
          </p:cNvPr>
          <p:cNvSpPr>
            <a:spLocks noGrp="1"/>
          </p:cNvSpPr>
          <p:nvPr>
            <p:ph idx="1"/>
          </p:nvPr>
        </p:nvSpPr>
        <p:spPr>
          <a:xfrm>
            <a:off x="1154954" y="3122140"/>
            <a:ext cx="8825659" cy="2897659"/>
          </a:xfrm>
        </p:spPr>
        <p:txBody>
          <a:bodyPr/>
          <a:lstStyle/>
          <a:p>
            <a:r>
              <a:rPr lang="en-US" dirty="0"/>
              <a:t>Can be useful as a temporary measure to buy time or as an expedient means of dealing with minor, non-recurring conflicts</a:t>
            </a:r>
          </a:p>
          <a:p>
            <a:r>
              <a:rPr lang="en-US" dirty="0"/>
              <a:t>In more severe cases, conflict avoidance can involve severing a relationship or leaving a group</a:t>
            </a:r>
          </a:p>
          <a:p>
            <a:endParaRPr lang="en-US" dirty="0"/>
          </a:p>
        </p:txBody>
      </p:sp>
    </p:spTree>
    <p:extLst>
      <p:ext uri="{BB962C8B-B14F-4D97-AF65-F5344CB8AC3E}">
        <p14:creationId xmlns:p14="http://schemas.microsoft.com/office/powerpoint/2010/main" val="2421159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6422F-03FB-4774-B178-E5041E93B771}"/>
              </a:ext>
            </a:extLst>
          </p:cNvPr>
          <p:cNvSpPr>
            <a:spLocks noGrp="1"/>
          </p:cNvSpPr>
          <p:nvPr>
            <p:ph type="title"/>
          </p:nvPr>
        </p:nvSpPr>
        <p:spPr/>
        <p:txBody>
          <a:bodyPr/>
          <a:lstStyle/>
          <a:p>
            <a:r>
              <a:rPr lang="en-US" dirty="0"/>
              <a:t>Technique: Direct Negotiation</a:t>
            </a:r>
          </a:p>
        </p:txBody>
      </p:sp>
      <p:sp>
        <p:nvSpPr>
          <p:cNvPr id="3" name="Content Placeholder 2">
            <a:extLst>
              <a:ext uri="{FF2B5EF4-FFF2-40B4-BE49-F238E27FC236}">
                <a16:creationId xmlns:a16="http://schemas.microsoft.com/office/drawing/2014/main" id="{83246852-D7E1-4A93-92FF-01D101CE75C5}"/>
              </a:ext>
            </a:extLst>
          </p:cNvPr>
          <p:cNvSpPr>
            <a:spLocks noGrp="1"/>
          </p:cNvSpPr>
          <p:nvPr>
            <p:ph idx="1"/>
          </p:nvPr>
        </p:nvSpPr>
        <p:spPr/>
        <p:txBody>
          <a:bodyPr/>
          <a:lstStyle/>
          <a:p>
            <a:r>
              <a:rPr lang="en-US" dirty="0"/>
              <a:t>Articulate the problem as concisely and directly as possible</a:t>
            </a:r>
          </a:p>
          <a:p>
            <a:r>
              <a:rPr lang="en-US" dirty="0"/>
              <a:t>Listen to the other party’s position</a:t>
            </a:r>
          </a:p>
          <a:p>
            <a:r>
              <a:rPr lang="en-US" dirty="0"/>
              <a:t>Agree to negotiate on the larger points and let go of the smaller points</a:t>
            </a:r>
          </a:p>
          <a:p>
            <a:r>
              <a:rPr lang="en-US" dirty="0"/>
              <a:t>Propose a resolution or compromise (Perhaps agree to disagree)</a:t>
            </a:r>
          </a:p>
          <a:p>
            <a:r>
              <a:rPr lang="en-US" dirty="0"/>
              <a:t>Re-evaluate the situation periodically </a:t>
            </a:r>
          </a:p>
          <a:p>
            <a:endParaRPr lang="en-US" dirty="0"/>
          </a:p>
        </p:txBody>
      </p:sp>
    </p:spTree>
    <p:extLst>
      <p:ext uri="{BB962C8B-B14F-4D97-AF65-F5344CB8AC3E}">
        <p14:creationId xmlns:p14="http://schemas.microsoft.com/office/powerpoint/2010/main" val="1015733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1BB6C-2F60-4E05-8CC1-B5EBBBABE2D0}"/>
              </a:ext>
            </a:extLst>
          </p:cNvPr>
          <p:cNvSpPr>
            <a:spLocks noGrp="1"/>
          </p:cNvSpPr>
          <p:nvPr>
            <p:ph type="title"/>
          </p:nvPr>
        </p:nvSpPr>
        <p:spPr/>
        <p:txBody>
          <a:bodyPr/>
          <a:lstStyle/>
          <a:p>
            <a:r>
              <a:rPr lang="en-US" dirty="0"/>
              <a:t>Technique: Mediator</a:t>
            </a:r>
          </a:p>
        </p:txBody>
      </p:sp>
      <p:sp>
        <p:nvSpPr>
          <p:cNvPr id="3" name="Content Placeholder 2">
            <a:extLst>
              <a:ext uri="{FF2B5EF4-FFF2-40B4-BE49-F238E27FC236}">
                <a16:creationId xmlns:a16="http://schemas.microsoft.com/office/drawing/2014/main" id="{73FD4354-F97B-4878-9D72-346FAD5B31FA}"/>
              </a:ext>
            </a:extLst>
          </p:cNvPr>
          <p:cNvSpPr>
            <a:spLocks noGrp="1"/>
          </p:cNvSpPr>
          <p:nvPr>
            <p:ph idx="1"/>
          </p:nvPr>
        </p:nvSpPr>
        <p:spPr/>
        <p:txBody>
          <a:bodyPr/>
          <a:lstStyle/>
          <a:p>
            <a:r>
              <a:rPr lang="en-US" dirty="0"/>
              <a:t>Sometimes neutral third party is necessary if relationships have been damaged and feelings hurt</a:t>
            </a:r>
          </a:p>
          <a:p>
            <a:r>
              <a:rPr lang="en-US" dirty="0"/>
              <a:t>Mediator helps return to successful communication</a:t>
            </a:r>
          </a:p>
          <a:p>
            <a:r>
              <a:rPr lang="en-US" dirty="0"/>
              <a:t>Choice of mediator is critical</a:t>
            </a:r>
          </a:p>
          <a:p>
            <a:r>
              <a:rPr lang="en-US" dirty="0"/>
              <a:t>Perception of mediator is critical</a:t>
            </a:r>
          </a:p>
          <a:p>
            <a:endParaRPr lang="en-US" dirty="0"/>
          </a:p>
        </p:txBody>
      </p:sp>
    </p:spTree>
    <p:extLst>
      <p:ext uri="{BB962C8B-B14F-4D97-AF65-F5344CB8AC3E}">
        <p14:creationId xmlns:p14="http://schemas.microsoft.com/office/powerpoint/2010/main" val="1607652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6E75-A635-4F1F-8459-15295C297B14}"/>
              </a:ext>
            </a:extLst>
          </p:cNvPr>
          <p:cNvSpPr>
            <a:spLocks noGrp="1"/>
          </p:cNvSpPr>
          <p:nvPr>
            <p:ph type="title"/>
          </p:nvPr>
        </p:nvSpPr>
        <p:spPr/>
        <p:txBody>
          <a:bodyPr/>
          <a:lstStyle/>
          <a:p>
            <a:r>
              <a:rPr lang="en-US" dirty="0"/>
              <a:t>Technique: Competition</a:t>
            </a:r>
          </a:p>
        </p:txBody>
      </p:sp>
      <p:sp>
        <p:nvSpPr>
          <p:cNvPr id="3" name="Content Placeholder 2">
            <a:extLst>
              <a:ext uri="{FF2B5EF4-FFF2-40B4-BE49-F238E27FC236}">
                <a16:creationId xmlns:a16="http://schemas.microsoft.com/office/drawing/2014/main" id="{DE2B129B-BB1B-4B38-879F-4D75C812FA62}"/>
              </a:ext>
            </a:extLst>
          </p:cNvPr>
          <p:cNvSpPr>
            <a:spLocks noGrp="1"/>
          </p:cNvSpPr>
          <p:nvPr>
            <p:ph idx="1"/>
          </p:nvPr>
        </p:nvSpPr>
        <p:spPr/>
        <p:txBody>
          <a:bodyPr/>
          <a:lstStyle/>
          <a:p>
            <a:r>
              <a:rPr lang="en-US" dirty="0"/>
              <a:t>Resort to a source of authority to make a decision that the parties cannot resolve</a:t>
            </a:r>
          </a:p>
          <a:p>
            <a:r>
              <a:rPr lang="en-US" dirty="0"/>
              <a:t>Important when achieving an objective outweighs concerns about relationships (rare)</a:t>
            </a:r>
          </a:p>
          <a:p>
            <a:r>
              <a:rPr lang="en-US" dirty="0"/>
              <a:t>This is a last resort</a:t>
            </a:r>
          </a:p>
          <a:p>
            <a:endParaRPr lang="en-US" dirty="0"/>
          </a:p>
        </p:txBody>
      </p:sp>
    </p:spTree>
    <p:extLst>
      <p:ext uri="{BB962C8B-B14F-4D97-AF65-F5344CB8AC3E}">
        <p14:creationId xmlns:p14="http://schemas.microsoft.com/office/powerpoint/2010/main" val="443266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EB8E7-5B50-4B90-9770-ECE5CDC73B3A}"/>
              </a:ext>
            </a:extLst>
          </p:cNvPr>
          <p:cNvSpPr>
            <a:spLocks noGrp="1"/>
          </p:cNvSpPr>
          <p:nvPr>
            <p:ph type="title"/>
          </p:nvPr>
        </p:nvSpPr>
        <p:spPr>
          <a:xfrm>
            <a:off x="758536" y="1295400"/>
            <a:ext cx="3761509" cy="1600200"/>
          </a:xfrm>
        </p:spPr>
        <p:txBody>
          <a:bodyPr/>
          <a:lstStyle/>
          <a:p>
            <a:r>
              <a:rPr lang="en-US" dirty="0"/>
              <a:t>Things to do in your Unit to avoid conflict:</a:t>
            </a:r>
          </a:p>
        </p:txBody>
      </p:sp>
      <p:sp>
        <p:nvSpPr>
          <p:cNvPr id="3" name="Content Placeholder 2">
            <a:extLst>
              <a:ext uri="{FF2B5EF4-FFF2-40B4-BE49-F238E27FC236}">
                <a16:creationId xmlns:a16="http://schemas.microsoft.com/office/drawing/2014/main" id="{87BE5353-EC01-4708-92EA-9C081123D461}"/>
              </a:ext>
            </a:extLst>
          </p:cNvPr>
          <p:cNvSpPr>
            <a:spLocks noGrp="1"/>
          </p:cNvSpPr>
          <p:nvPr>
            <p:ph idx="1"/>
          </p:nvPr>
        </p:nvSpPr>
        <p:spPr/>
        <p:txBody>
          <a:bodyPr>
            <a:normAutofit lnSpcReduction="10000"/>
          </a:bodyPr>
          <a:lstStyle/>
          <a:p>
            <a:r>
              <a:rPr lang="en-US" dirty="0"/>
              <a:t>Work to create an environment where the youth can give their best</a:t>
            </a:r>
          </a:p>
          <a:p>
            <a:r>
              <a:rPr lang="en-US" dirty="0"/>
              <a:t>Where they feel safe, can be vulnerable, and not fear retribution</a:t>
            </a:r>
          </a:p>
          <a:p>
            <a:r>
              <a:rPr lang="en-US" dirty="0"/>
              <a:t>All adult leaders have a responsibility to set the environment. To speak to each other in a respectful tone, to actively listen to each other, to model good problem resolution skills</a:t>
            </a:r>
          </a:p>
          <a:p>
            <a:r>
              <a:rPr lang="en-US" dirty="0"/>
              <a:t>Being a leader isn’t about being in charge, its about taking care of those in your charge. Create a trusting environment.</a:t>
            </a:r>
          </a:p>
          <a:p>
            <a:r>
              <a:rPr lang="en-US" dirty="0"/>
              <a:t>Have a Code of Conduct. Emphasize the Oath and Law.</a:t>
            </a:r>
          </a:p>
          <a:p>
            <a:endParaRPr lang="en-US" dirty="0"/>
          </a:p>
        </p:txBody>
      </p:sp>
      <p:sp>
        <p:nvSpPr>
          <p:cNvPr id="4" name="Text Placeholder 3">
            <a:extLst>
              <a:ext uri="{FF2B5EF4-FFF2-40B4-BE49-F238E27FC236}">
                <a16:creationId xmlns:a16="http://schemas.microsoft.com/office/drawing/2014/main" id="{F0E4E39A-9446-42F7-98DE-F2BB8FAB8035}"/>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461246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7E411-AD42-4D3F-9023-E71BBBDD9C71}"/>
              </a:ext>
            </a:extLst>
          </p:cNvPr>
          <p:cNvSpPr>
            <a:spLocks noGrp="1"/>
          </p:cNvSpPr>
          <p:nvPr>
            <p:ph type="title"/>
          </p:nvPr>
        </p:nvSpPr>
        <p:spPr>
          <a:xfrm>
            <a:off x="872836" y="973668"/>
            <a:ext cx="9570028" cy="706964"/>
          </a:xfrm>
        </p:spPr>
        <p:txBody>
          <a:bodyPr/>
          <a:lstStyle/>
          <a:p>
            <a:r>
              <a:rPr lang="en-US" u="sng" dirty="0"/>
              <a:t>Additional Conflict Resolution Techniques</a:t>
            </a:r>
            <a:r>
              <a:rPr lang="en-US" dirty="0"/>
              <a:t>:</a:t>
            </a:r>
          </a:p>
        </p:txBody>
      </p:sp>
      <p:sp>
        <p:nvSpPr>
          <p:cNvPr id="3" name="Content Placeholder 2">
            <a:extLst>
              <a:ext uri="{FF2B5EF4-FFF2-40B4-BE49-F238E27FC236}">
                <a16:creationId xmlns:a16="http://schemas.microsoft.com/office/drawing/2014/main" id="{9BD8EFE0-57BE-431B-B5D0-8AF0D2AF7AB8}"/>
              </a:ext>
            </a:extLst>
          </p:cNvPr>
          <p:cNvSpPr>
            <a:spLocks noGrp="1"/>
          </p:cNvSpPr>
          <p:nvPr>
            <p:ph idx="1"/>
          </p:nvPr>
        </p:nvSpPr>
        <p:spPr/>
        <p:txBody>
          <a:bodyPr/>
          <a:lstStyle/>
          <a:p>
            <a:pPr marL="0" indent="0">
              <a:buNone/>
            </a:pPr>
            <a:r>
              <a:rPr lang="en-US" sz="2000" b="1" dirty="0"/>
              <a:t>1. Don’t get defensive – </a:t>
            </a:r>
          </a:p>
          <a:p>
            <a:r>
              <a:rPr lang="en-US" dirty="0"/>
              <a:t>Take a minute to listen to the other persons point of view.</a:t>
            </a:r>
          </a:p>
          <a:p>
            <a:r>
              <a:rPr lang="en-US" dirty="0"/>
              <a:t>Take them seriously</a:t>
            </a:r>
          </a:p>
          <a:p>
            <a:pPr marL="0" indent="0">
              <a:buNone/>
            </a:pPr>
            <a:r>
              <a:rPr lang="en-US" dirty="0"/>
              <a:t>2</a:t>
            </a:r>
            <a:r>
              <a:rPr lang="en-US" sz="2000" b="1" dirty="0"/>
              <a:t>. Avoid the blame game – </a:t>
            </a:r>
          </a:p>
          <a:p>
            <a:r>
              <a:rPr lang="en-US" dirty="0"/>
              <a:t>Establish an atmosphere of respect. Where everyone can express themselves</a:t>
            </a:r>
          </a:p>
          <a:p>
            <a:r>
              <a:rPr lang="en-US" dirty="0"/>
              <a:t>Let others state and explain their point of view without launching an attack</a:t>
            </a:r>
          </a:p>
          <a:p>
            <a:endParaRPr lang="en-US" dirty="0"/>
          </a:p>
        </p:txBody>
      </p:sp>
    </p:spTree>
    <p:extLst>
      <p:ext uri="{BB962C8B-B14F-4D97-AF65-F5344CB8AC3E}">
        <p14:creationId xmlns:p14="http://schemas.microsoft.com/office/powerpoint/2010/main" val="1956965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8A23C-E619-4F8F-BCBC-8EC8FE34B1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D5897F-14F7-4284-B791-522A4DFC5684}"/>
              </a:ext>
            </a:extLst>
          </p:cNvPr>
          <p:cNvSpPr>
            <a:spLocks noGrp="1"/>
          </p:cNvSpPr>
          <p:nvPr>
            <p:ph idx="1"/>
          </p:nvPr>
        </p:nvSpPr>
        <p:spPr/>
        <p:txBody>
          <a:bodyPr>
            <a:normAutofit fontScale="92500"/>
          </a:bodyPr>
          <a:lstStyle/>
          <a:p>
            <a:pPr marL="0" indent="0">
              <a:buNone/>
            </a:pPr>
            <a:r>
              <a:rPr lang="en-US" sz="2000" b="1" dirty="0"/>
              <a:t>3. Listen Actively – </a:t>
            </a:r>
          </a:p>
          <a:p>
            <a:r>
              <a:rPr lang="en-US" dirty="0"/>
              <a:t>One of the best ways to resolve a conflict is by really listening. </a:t>
            </a:r>
          </a:p>
          <a:p>
            <a:r>
              <a:rPr lang="en-US" dirty="0"/>
              <a:t>You want to express yourself so let others express themselves as well</a:t>
            </a:r>
          </a:p>
          <a:p>
            <a:r>
              <a:rPr lang="en-US" dirty="0"/>
              <a:t>Instead of thinking about what you are going to say next, listen to what they have to say. You may discover some common ground.</a:t>
            </a:r>
          </a:p>
          <a:p>
            <a:pPr marL="0" indent="0">
              <a:buNone/>
            </a:pPr>
            <a:endParaRPr lang="en-US" dirty="0"/>
          </a:p>
          <a:p>
            <a:pPr marL="0" indent="0">
              <a:buNone/>
            </a:pPr>
            <a:r>
              <a:rPr lang="en-US" sz="2000" b="1" dirty="0"/>
              <a:t>4. Begin Statements with “I” – </a:t>
            </a:r>
          </a:p>
          <a:p>
            <a:r>
              <a:rPr lang="en-US" dirty="0"/>
              <a:t>When you use the word “you” it sounds like your pointing a finger at the person.</a:t>
            </a:r>
          </a:p>
          <a:p>
            <a:r>
              <a:rPr lang="en-US" dirty="0"/>
              <a:t>Let your opinion stand on its own. Don’t rely on flaws of others opinions</a:t>
            </a:r>
          </a:p>
          <a:p>
            <a:endParaRPr lang="en-US" dirty="0"/>
          </a:p>
        </p:txBody>
      </p:sp>
    </p:spTree>
    <p:extLst>
      <p:ext uri="{BB962C8B-B14F-4D97-AF65-F5344CB8AC3E}">
        <p14:creationId xmlns:p14="http://schemas.microsoft.com/office/powerpoint/2010/main" val="1462444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20302-73F6-4CA4-B7E6-1B9C9FDC9DD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B3081FA-1A3A-4C46-9A5D-7256784E9C84}"/>
              </a:ext>
            </a:extLst>
          </p:cNvPr>
          <p:cNvSpPr>
            <a:spLocks noGrp="1"/>
          </p:cNvSpPr>
          <p:nvPr>
            <p:ph idx="1"/>
          </p:nvPr>
        </p:nvSpPr>
        <p:spPr/>
        <p:txBody>
          <a:bodyPr>
            <a:normAutofit lnSpcReduction="10000"/>
          </a:bodyPr>
          <a:lstStyle/>
          <a:p>
            <a:pPr marL="0" indent="0">
              <a:buNone/>
            </a:pPr>
            <a:r>
              <a:rPr lang="en-US" sz="2000" b="1" dirty="0"/>
              <a:t>5. Tame your Emotions – </a:t>
            </a:r>
          </a:p>
          <a:p>
            <a:r>
              <a:rPr lang="en-US" dirty="0"/>
              <a:t>Speaking in anger or frustration is a bad strategy</a:t>
            </a:r>
          </a:p>
          <a:p>
            <a:r>
              <a:rPr lang="en-US" dirty="0"/>
              <a:t>Once you’ve said something it can’t be taken back</a:t>
            </a:r>
          </a:p>
          <a:p>
            <a:r>
              <a:rPr lang="en-US" dirty="0"/>
              <a:t>Be calm and rational – it will help you be open to different perspectives.</a:t>
            </a:r>
          </a:p>
          <a:p>
            <a:pPr marL="0" indent="0">
              <a:buNone/>
            </a:pPr>
            <a:endParaRPr lang="en-US" sz="2000" dirty="0"/>
          </a:p>
          <a:p>
            <a:pPr marL="0" indent="0">
              <a:buNone/>
            </a:pPr>
            <a:r>
              <a:rPr lang="en-US" sz="2000" b="1" dirty="0"/>
              <a:t>6. Show that you can compromise – </a:t>
            </a:r>
          </a:p>
          <a:p>
            <a:r>
              <a:rPr lang="en-US" dirty="0"/>
              <a:t>If you don’t care that much, be accommodating</a:t>
            </a:r>
          </a:p>
          <a:p>
            <a:r>
              <a:rPr lang="en-US" dirty="0"/>
              <a:t>Find an acceptable agreement or compromise</a:t>
            </a:r>
          </a:p>
          <a:p>
            <a:r>
              <a:rPr lang="en-US" dirty="0"/>
              <a:t>Put a solution before your pride</a:t>
            </a:r>
          </a:p>
          <a:p>
            <a:endParaRPr lang="en-US" dirty="0"/>
          </a:p>
        </p:txBody>
      </p:sp>
    </p:spTree>
    <p:extLst>
      <p:ext uri="{BB962C8B-B14F-4D97-AF65-F5344CB8AC3E}">
        <p14:creationId xmlns:p14="http://schemas.microsoft.com/office/powerpoint/2010/main" val="3804292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CF325-4E96-4CCD-AED7-5300A0AA4CCA}"/>
              </a:ext>
            </a:extLst>
          </p:cNvPr>
          <p:cNvSpPr>
            <a:spLocks noGrp="1"/>
          </p:cNvSpPr>
          <p:nvPr>
            <p:ph type="title"/>
          </p:nvPr>
        </p:nvSpPr>
        <p:spPr/>
        <p:txBody>
          <a:bodyPr/>
          <a:lstStyle/>
          <a:p>
            <a:r>
              <a:rPr lang="en-US" b="1" dirty="0"/>
              <a:t>Session Objectives:</a:t>
            </a:r>
          </a:p>
        </p:txBody>
      </p:sp>
      <p:sp>
        <p:nvSpPr>
          <p:cNvPr id="4" name="Content Placeholder 2">
            <a:extLst>
              <a:ext uri="{FF2B5EF4-FFF2-40B4-BE49-F238E27FC236}">
                <a16:creationId xmlns:a16="http://schemas.microsoft.com/office/drawing/2014/main" id="{5D644A73-3D9E-469F-9591-9F705233B5E5}"/>
              </a:ext>
            </a:extLst>
          </p:cNvPr>
          <p:cNvSpPr>
            <a:spLocks noGrp="1"/>
          </p:cNvSpPr>
          <p:nvPr>
            <p:ph idx="1"/>
          </p:nvPr>
        </p:nvSpPr>
        <p:spPr>
          <a:xfrm>
            <a:off x="1155700" y="2603500"/>
            <a:ext cx="8824913" cy="3416300"/>
          </a:xfrm>
        </p:spPr>
        <p:txBody>
          <a:bodyPr/>
          <a:lstStyle/>
          <a:p>
            <a:r>
              <a:rPr lang="en-US" dirty="0"/>
              <a:t>Understand why conflicts arise</a:t>
            </a:r>
          </a:p>
          <a:p>
            <a:r>
              <a:rPr lang="en-US" dirty="0"/>
              <a:t>Learn best practices to avoid conflicts</a:t>
            </a:r>
          </a:p>
          <a:p>
            <a:r>
              <a:rPr lang="en-US" dirty="0"/>
              <a:t>Develop skills to manage or mitigate conflicts when they do occur (and they will)</a:t>
            </a:r>
          </a:p>
          <a:p>
            <a:r>
              <a:rPr lang="en-US" dirty="0"/>
              <a:t>Develop communication and listening skills to help resolve conflict</a:t>
            </a:r>
          </a:p>
          <a:p>
            <a:r>
              <a:rPr lang="en-US" dirty="0"/>
              <a:t>Learn about activities or techniques to manage stress</a:t>
            </a:r>
          </a:p>
        </p:txBody>
      </p:sp>
    </p:spTree>
    <p:extLst>
      <p:ext uri="{BB962C8B-B14F-4D97-AF65-F5344CB8AC3E}">
        <p14:creationId xmlns:p14="http://schemas.microsoft.com/office/powerpoint/2010/main" val="2500810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C54DF-C197-4EBA-8E42-F16169F046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2E64701-9FF2-4F66-8F9C-31E9B7491C79}"/>
              </a:ext>
            </a:extLst>
          </p:cNvPr>
          <p:cNvSpPr>
            <a:spLocks noGrp="1"/>
          </p:cNvSpPr>
          <p:nvPr>
            <p:ph idx="1"/>
          </p:nvPr>
        </p:nvSpPr>
        <p:spPr/>
        <p:txBody>
          <a:bodyPr>
            <a:normAutofit fontScale="92500" lnSpcReduction="10000"/>
          </a:bodyPr>
          <a:lstStyle/>
          <a:p>
            <a:pPr marL="0" indent="0">
              <a:buNone/>
            </a:pPr>
            <a:r>
              <a:rPr lang="en-US" sz="2000" b="1" dirty="0"/>
              <a:t>7. Don’t badmouth someone to others – </a:t>
            </a:r>
          </a:p>
          <a:p>
            <a:r>
              <a:rPr lang="en-US" dirty="0"/>
              <a:t>Don’t spread details about the conflict around to others</a:t>
            </a:r>
          </a:p>
          <a:p>
            <a:r>
              <a:rPr lang="en-US" dirty="0"/>
              <a:t>It makes the person feel betrayed</a:t>
            </a:r>
          </a:p>
          <a:p>
            <a:r>
              <a:rPr lang="en-US" dirty="0"/>
              <a:t>Use other ways to vent frustration in private</a:t>
            </a:r>
          </a:p>
          <a:p>
            <a:r>
              <a:rPr lang="en-US" dirty="0"/>
              <a:t>REMEMBER – trust and respect are essential to resolving conflict</a:t>
            </a:r>
          </a:p>
          <a:p>
            <a:endParaRPr lang="en-US" dirty="0"/>
          </a:p>
          <a:p>
            <a:pPr marL="0" indent="0">
              <a:buNone/>
            </a:pPr>
            <a:r>
              <a:rPr lang="en-US" sz="2000" b="1" dirty="0"/>
              <a:t>8. Don’t take it personally – </a:t>
            </a:r>
          </a:p>
          <a:p>
            <a:r>
              <a:rPr lang="en-US" sz="2000" dirty="0"/>
              <a:t>Don’t get defensive and take it personally</a:t>
            </a:r>
          </a:p>
          <a:p>
            <a:r>
              <a:rPr lang="en-US" sz="2000" dirty="0"/>
              <a:t>Distinguish between what they are criticizing and you</a:t>
            </a:r>
          </a:p>
          <a:p>
            <a:endParaRPr lang="en-US" dirty="0"/>
          </a:p>
        </p:txBody>
      </p:sp>
    </p:spTree>
    <p:extLst>
      <p:ext uri="{BB962C8B-B14F-4D97-AF65-F5344CB8AC3E}">
        <p14:creationId xmlns:p14="http://schemas.microsoft.com/office/powerpoint/2010/main" val="2664402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A7A36-3047-4B0D-9B05-367CA782097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6A72B95-8F85-4751-9A4B-12F51161EEAD}"/>
              </a:ext>
            </a:extLst>
          </p:cNvPr>
          <p:cNvSpPr>
            <a:spLocks noGrp="1"/>
          </p:cNvSpPr>
          <p:nvPr>
            <p:ph idx="1"/>
          </p:nvPr>
        </p:nvSpPr>
        <p:spPr/>
        <p:txBody>
          <a:bodyPr>
            <a:normAutofit lnSpcReduction="10000"/>
          </a:bodyPr>
          <a:lstStyle/>
          <a:p>
            <a:pPr marL="0" indent="0">
              <a:buNone/>
            </a:pPr>
            <a:r>
              <a:rPr lang="en-US" sz="2000" b="1" dirty="0"/>
              <a:t>9. Pay close attention to non-verbal communication-</a:t>
            </a:r>
          </a:p>
          <a:p>
            <a:r>
              <a:rPr lang="en-US" dirty="0"/>
              <a:t>Not everyone likes to deal with conflict directly</a:t>
            </a:r>
          </a:p>
          <a:p>
            <a:r>
              <a:rPr lang="en-US" dirty="0"/>
              <a:t>Don’t take people at their word, sense when words don’t match the persons feelings. (“I don’t care.” or “It doesn’t matter.”)</a:t>
            </a:r>
          </a:p>
          <a:p>
            <a:r>
              <a:rPr lang="en-US" dirty="0"/>
              <a:t>Encourage them to be honest about how they really feel</a:t>
            </a:r>
          </a:p>
          <a:p>
            <a:endParaRPr lang="en-US" sz="2000" dirty="0"/>
          </a:p>
          <a:p>
            <a:pPr marL="0" indent="0">
              <a:buNone/>
            </a:pPr>
            <a:r>
              <a:rPr lang="en-US" sz="2000" b="1" dirty="0"/>
              <a:t>10. Prioritize resolving the conflict over being right –</a:t>
            </a:r>
          </a:p>
          <a:p>
            <a:r>
              <a:rPr lang="en-US" dirty="0"/>
              <a:t>Calm down. Reassess. </a:t>
            </a:r>
          </a:p>
          <a:p>
            <a:r>
              <a:rPr lang="en-US" dirty="0"/>
              <a:t>Not every battle is worth fighting </a:t>
            </a:r>
          </a:p>
          <a:p>
            <a:endParaRPr lang="en-US" dirty="0"/>
          </a:p>
        </p:txBody>
      </p:sp>
    </p:spTree>
    <p:extLst>
      <p:ext uri="{BB962C8B-B14F-4D97-AF65-F5344CB8AC3E}">
        <p14:creationId xmlns:p14="http://schemas.microsoft.com/office/powerpoint/2010/main" val="2826846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0FBDE-0E94-4C09-9869-21F248E0EB5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0C7EDE4-DBFE-47F6-81C9-08FF6F3D148D}"/>
              </a:ext>
            </a:extLst>
          </p:cNvPr>
          <p:cNvSpPr>
            <a:spLocks noGrp="1"/>
          </p:cNvSpPr>
          <p:nvPr>
            <p:ph idx="1"/>
          </p:nvPr>
        </p:nvSpPr>
        <p:spPr/>
        <p:txBody>
          <a:bodyPr>
            <a:normAutofit lnSpcReduction="10000"/>
          </a:bodyPr>
          <a:lstStyle/>
          <a:p>
            <a:pPr marL="0" indent="0">
              <a:buNone/>
            </a:pPr>
            <a:r>
              <a:rPr lang="en-US" sz="2000" b="1" dirty="0"/>
              <a:t>11. Know when to apologize and forgive – </a:t>
            </a:r>
          </a:p>
          <a:p>
            <a:r>
              <a:rPr lang="en-US" dirty="0"/>
              <a:t>Apologizing can be difficult</a:t>
            </a:r>
          </a:p>
          <a:p>
            <a:r>
              <a:rPr lang="en-US" dirty="0"/>
              <a:t>Resolving a conflict is often preferable to maintaining your pride</a:t>
            </a:r>
          </a:p>
          <a:p>
            <a:endParaRPr lang="en-US" dirty="0"/>
          </a:p>
          <a:p>
            <a:pPr marL="0" indent="0">
              <a:buNone/>
            </a:pPr>
            <a:r>
              <a:rPr lang="en-US" sz="2000" b="1" dirty="0"/>
              <a:t>12. Focus on the present not the past- </a:t>
            </a:r>
          </a:p>
          <a:p>
            <a:r>
              <a:rPr lang="en-US" dirty="0"/>
              <a:t>Use the 48 hour rule. Bring issue up in the first 48 hours or let it go!</a:t>
            </a:r>
          </a:p>
          <a:p>
            <a:r>
              <a:rPr lang="en-US" dirty="0"/>
              <a:t>Don’t being up old issues and use them as a weapon in this dispute</a:t>
            </a:r>
          </a:p>
          <a:p>
            <a:pPr marL="0" indent="0">
              <a:buNone/>
            </a:pPr>
            <a:endParaRPr lang="en-US" dirty="0"/>
          </a:p>
          <a:p>
            <a:pPr marL="0" indent="0">
              <a:buNone/>
            </a:pPr>
            <a:r>
              <a:rPr lang="en-US" sz="2000" b="1" dirty="0"/>
              <a:t>13. Remember the Importance of Relationships</a:t>
            </a:r>
          </a:p>
          <a:p>
            <a:endParaRPr lang="en-US" dirty="0"/>
          </a:p>
        </p:txBody>
      </p:sp>
    </p:spTree>
    <p:extLst>
      <p:ext uri="{BB962C8B-B14F-4D97-AF65-F5344CB8AC3E}">
        <p14:creationId xmlns:p14="http://schemas.microsoft.com/office/powerpoint/2010/main" val="1490780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3FB3F-4CF8-4EAE-869E-155FB53BB431}"/>
              </a:ext>
            </a:extLst>
          </p:cNvPr>
          <p:cNvSpPr>
            <a:spLocks noGrp="1"/>
          </p:cNvSpPr>
          <p:nvPr>
            <p:ph type="title"/>
          </p:nvPr>
        </p:nvSpPr>
        <p:spPr/>
        <p:txBody>
          <a:bodyPr/>
          <a:lstStyle/>
          <a:p>
            <a:r>
              <a:rPr lang="en-US" dirty="0"/>
              <a:t>Empower Youth to Resolve Conflict</a:t>
            </a:r>
          </a:p>
        </p:txBody>
      </p:sp>
      <p:sp>
        <p:nvSpPr>
          <p:cNvPr id="3" name="Content Placeholder 2">
            <a:extLst>
              <a:ext uri="{FF2B5EF4-FFF2-40B4-BE49-F238E27FC236}">
                <a16:creationId xmlns:a16="http://schemas.microsoft.com/office/drawing/2014/main" id="{9A6B8DFD-5276-472F-926C-E34B9EE64F06}"/>
              </a:ext>
            </a:extLst>
          </p:cNvPr>
          <p:cNvSpPr>
            <a:spLocks noGrp="1"/>
          </p:cNvSpPr>
          <p:nvPr>
            <p:ph idx="1"/>
          </p:nvPr>
        </p:nvSpPr>
        <p:spPr/>
        <p:txBody>
          <a:bodyPr/>
          <a:lstStyle/>
          <a:p>
            <a:r>
              <a:rPr lang="en-US" dirty="0"/>
              <a:t>Show your dedication to resolving conflict peacefully</a:t>
            </a:r>
          </a:p>
          <a:p>
            <a:r>
              <a:rPr lang="en-US" dirty="0"/>
              <a:t>Have one party explain their side of a conflict</a:t>
            </a:r>
          </a:p>
          <a:p>
            <a:r>
              <a:rPr lang="en-US" dirty="0"/>
              <a:t>Have the other party explain their side</a:t>
            </a:r>
          </a:p>
          <a:p>
            <a:r>
              <a:rPr lang="en-US" dirty="0"/>
              <a:t>Ask clarifying questions</a:t>
            </a:r>
          </a:p>
          <a:p>
            <a:r>
              <a:rPr lang="en-US" dirty="0"/>
              <a:t>Encourage them to discuss ways to solve the problem without outside help</a:t>
            </a:r>
          </a:p>
          <a:p>
            <a:endParaRPr lang="en-US" dirty="0"/>
          </a:p>
        </p:txBody>
      </p:sp>
    </p:spTree>
    <p:extLst>
      <p:ext uri="{BB962C8B-B14F-4D97-AF65-F5344CB8AC3E}">
        <p14:creationId xmlns:p14="http://schemas.microsoft.com/office/powerpoint/2010/main" val="17627345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81E6F-DDDD-4988-8911-BEA47CE5EF76}"/>
              </a:ext>
            </a:extLst>
          </p:cNvPr>
          <p:cNvSpPr>
            <a:spLocks noGrp="1"/>
          </p:cNvSpPr>
          <p:nvPr>
            <p:ph type="title"/>
          </p:nvPr>
        </p:nvSpPr>
        <p:spPr>
          <a:xfrm>
            <a:off x="1154954" y="838200"/>
            <a:ext cx="9801370" cy="1032164"/>
          </a:xfrm>
        </p:spPr>
        <p:txBody>
          <a:bodyPr/>
          <a:lstStyle/>
          <a:p>
            <a:r>
              <a:rPr lang="en-US" dirty="0"/>
              <a:t>ACTIVE Listening – Great Skill for Resolving           									Conflict</a:t>
            </a:r>
          </a:p>
        </p:txBody>
      </p:sp>
      <p:sp>
        <p:nvSpPr>
          <p:cNvPr id="3" name="Content Placeholder 2">
            <a:extLst>
              <a:ext uri="{FF2B5EF4-FFF2-40B4-BE49-F238E27FC236}">
                <a16:creationId xmlns:a16="http://schemas.microsoft.com/office/drawing/2014/main" id="{2ADE0413-18A4-442F-993C-837C601C4B72}"/>
              </a:ext>
            </a:extLst>
          </p:cNvPr>
          <p:cNvSpPr>
            <a:spLocks noGrp="1"/>
          </p:cNvSpPr>
          <p:nvPr>
            <p:ph idx="1"/>
          </p:nvPr>
        </p:nvSpPr>
        <p:spPr/>
        <p:txBody>
          <a:bodyPr/>
          <a:lstStyle/>
          <a:p>
            <a:pPr marL="0" indent="0">
              <a:buNone/>
            </a:pPr>
            <a:endParaRPr lang="en-US" sz="2000" dirty="0"/>
          </a:p>
          <a:p>
            <a:pPr marL="0" indent="0">
              <a:buNone/>
            </a:pPr>
            <a:endParaRPr lang="en-US" sz="2000" dirty="0"/>
          </a:p>
          <a:p>
            <a:pPr marL="0" indent="0">
              <a:buNone/>
            </a:pPr>
            <a:r>
              <a:rPr lang="en-US" sz="2400" dirty="0"/>
              <a:t>Active listening is a technique used to solve disputes or conflicts. It requires the listener fully concentrate, understand, respond and then remember what is being said. </a:t>
            </a:r>
          </a:p>
          <a:p>
            <a:pPr marL="0" indent="0">
              <a:buNone/>
            </a:pPr>
            <a:endParaRPr lang="en-US" dirty="0"/>
          </a:p>
          <a:p>
            <a:endParaRPr lang="en-US" dirty="0"/>
          </a:p>
        </p:txBody>
      </p:sp>
    </p:spTree>
    <p:extLst>
      <p:ext uri="{BB962C8B-B14F-4D97-AF65-F5344CB8AC3E}">
        <p14:creationId xmlns:p14="http://schemas.microsoft.com/office/powerpoint/2010/main" val="10010950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D6833-08ED-420B-8BEC-E74EBC68682C}"/>
              </a:ext>
            </a:extLst>
          </p:cNvPr>
          <p:cNvSpPr>
            <a:spLocks noGrp="1"/>
          </p:cNvSpPr>
          <p:nvPr>
            <p:ph type="title"/>
          </p:nvPr>
        </p:nvSpPr>
        <p:spPr/>
        <p:txBody>
          <a:bodyPr/>
          <a:lstStyle/>
          <a:p>
            <a:r>
              <a:rPr lang="en-US" dirty="0"/>
              <a:t>Steps to ACTIVE Listening:</a:t>
            </a:r>
          </a:p>
        </p:txBody>
      </p:sp>
      <p:sp>
        <p:nvSpPr>
          <p:cNvPr id="3" name="Content Placeholder 2">
            <a:extLst>
              <a:ext uri="{FF2B5EF4-FFF2-40B4-BE49-F238E27FC236}">
                <a16:creationId xmlns:a16="http://schemas.microsoft.com/office/drawing/2014/main" id="{4B6F14F7-52DB-4660-A3E1-3D92057AA191}"/>
              </a:ext>
            </a:extLst>
          </p:cNvPr>
          <p:cNvSpPr>
            <a:spLocks noGrp="1"/>
          </p:cNvSpPr>
          <p:nvPr>
            <p:ph idx="1"/>
          </p:nvPr>
        </p:nvSpPr>
        <p:spPr>
          <a:xfrm>
            <a:off x="1154954" y="2603500"/>
            <a:ext cx="8825659" cy="3984336"/>
          </a:xfrm>
        </p:spPr>
        <p:txBody>
          <a:bodyPr>
            <a:normAutofit/>
          </a:bodyPr>
          <a:lstStyle/>
          <a:p>
            <a:pPr marL="0" indent="0">
              <a:buNone/>
            </a:pPr>
            <a:r>
              <a:rPr lang="en-US" b="1" u="sng" dirty="0"/>
              <a:t>A</a:t>
            </a:r>
            <a:r>
              <a:rPr lang="en-US" b="1" dirty="0"/>
              <a:t>cknowledge the Speaker:</a:t>
            </a:r>
          </a:p>
          <a:p>
            <a:pPr marL="0" indent="0">
              <a:buNone/>
            </a:pPr>
            <a:r>
              <a:rPr lang="en-US" dirty="0"/>
              <a:t>	Acknowledge the speaker with proper body language, eye contact, and 	head nods. If on the phone, saying “yes” or “mmhmm” to indicate that 	you are listening.</a:t>
            </a:r>
          </a:p>
          <a:p>
            <a:pPr marL="0" indent="0">
              <a:buNone/>
            </a:pPr>
            <a:r>
              <a:rPr lang="en-US" b="1" u="sng" dirty="0"/>
              <a:t>C</a:t>
            </a:r>
            <a:r>
              <a:rPr lang="en-US" b="1" dirty="0"/>
              <a:t>oncentrate on the Content:</a:t>
            </a:r>
          </a:p>
          <a:p>
            <a:pPr marL="0" indent="0">
              <a:buNone/>
            </a:pPr>
            <a:r>
              <a:rPr lang="en-US" dirty="0"/>
              <a:t>	Try to remove the emotion that you may hear. You want to fully 	understand the issue in order to resolve it.</a:t>
            </a:r>
          </a:p>
          <a:p>
            <a:pPr marL="0" indent="0">
              <a:buNone/>
            </a:pPr>
            <a:r>
              <a:rPr lang="en-US" b="1" u="sng" dirty="0"/>
              <a:t>T</a:t>
            </a:r>
            <a:r>
              <a:rPr lang="en-US" b="1" dirty="0"/>
              <a:t>rack the Sequence:</a:t>
            </a:r>
          </a:p>
          <a:p>
            <a:pPr marL="0" indent="0">
              <a:buNone/>
            </a:pPr>
            <a:r>
              <a:rPr lang="en-US" dirty="0"/>
              <a:t>	What series of events happened and in what order?</a:t>
            </a:r>
          </a:p>
          <a:p>
            <a:pPr marL="0" indent="0">
              <a:buNone/>
            </a:pPr>
            <a:r>
              <a:rPr lang="en-US" dirty="0"/>
              <a:t>	Understand the chain of events that lead to the conflict </a:t>
            </a:r>
          </a:p>
          <a:p>
            <a:endParaRPr lang="en-US" dirty="0"/>
          </a:p>
        </p:txBody>
      </p:sp>
    </p:spTree>
    <p:extLst>
      <p:ext uri="{BB962C8B-B14F-4D97-AF65-F5344CB8AC3E}">
        <p14:creationId xmlns:p14="http://schemas.microsoft.com/office/powerpoint/2010/main" val="3648661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7FFCA-FA54-4BD3-A2B1-8EEBA20D04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38AEBC-F79C-4322-AA1D-89A79F84D702}"/>
              </a:ext>
            </a:extLst>
          </p:cNvPr>
          <p:cNvSpPr>
            <a:spLocks noGrp="1"/>
          </p:cNvSpPr>
          <p:nvPr>
            <p:ph idx="1"/>
          </p:nvPr>
        </p:nvSpPr>
        <p:spPr>
          <a:xfrm>
            <a:off x="1154954" y="2603499"/>
            <a:ext cx="8825659" cy="3756111"/>
          </a:xfrm>
        </p:spPr>
        <p:txBody>
          <a:bodyPr>
            <a:normAutofit fontScale="85000" lnSpcReduction="20000"/>
          </a:bodyPr>
          <a:lstStyle/>
          <a:p>
            <a:pPr marL="0" indent="0">
              <a:buNone/>
            </a:pPr>
            <a:r>
              <a:rPr lang="en-US" sz="2100" b="1" u="sng" dirty="0"/>
              <a:t>I</a:t>
            </a:r>
            <a:r>
              <a:rPr lang="en-US" sz="2100" b="1" dirty="0"/>
              <a:t>nquiring Minds (Really do want to know):</a:t>
            </a:r>
          </a:p>
          <a:p>
            <a:pPr marL="0" indent="0">
              <a:buNone/>
            </a:pPr>
            <a:r>
              <a:rPr lang="en-US" sz="2100" dirty="0"/>
              <a:t>	Ask questions to uncover details such as the sequence of events, what 	was said and done by each party, who was present and more. 	Understanding facts helps prevent assumptions.</a:t>
            </a:r>
          </a:p>
          <a:p>
            <a:pPr marL="0" indent="0">
              <a:buNone/>
            </a:pPr>
            <a:endParaRPr lang="en-US" sz="2100" dirty="0"/>
          </a:p>
          <a:p>
            <a:pPr marL="0" indent="0">
              <a:buNone/>
            </a:pPr>
            <a:r>
              <a:rPr lang="en-US" sz="2100" b="1" u="sng" dirty="0"/>
              <a:t>V</a:t>
            </a:r>
            <a:r>
              <a:rPr lang="en-US" sz="2100" b="1" dirty="0"/>
              <a:t>ocal and Visual Clues:</a:t>
            </a:r>
          </a:p>
          <a:p>
            <a:pPr marL="0" indent="0">
              <a:buNone/>
            </a:pPr>
            <a:r>
              <a:rPr lang="en-US" sz="2100" dirty="0"/>
              <a:t>	Work to understand the level of anger or frustration by paying attention to 	the 	vocal tone and body language of the other person.</a:t>
            </a:r>
          </a:p>
          <a:p>
            <a:pPr marL="0" indent="0">
              <a:buNone/>
            </a:pPr>
            <a:endParaRPr lang="en-US" sz="2100" dirty="0"/>
          </a:p>
          <a:p>
            <a:pPr marL="0" indent="0">
              <a:buNone/>
            </a:pPr>
            <a:r>
              <a:rPr lang="en-US" sz="2100" b="1" u="sng" dirty="0"/>
              <a:t>E</a:t>
            </a:r>
            <a:r>
              <a:rPr lang="en-US" sz="2100" b="1" dirty="0"/>
              <a:t>motional Control:</a:t>
            </a:r>
          </a:p>
          <a:p>
            <a:pPr marL="0" indent="0">
              <a:buNone/>
            </a:pPr>
            <a:r>
              <a:rPr lang="en-US" sz="2100" dirty="0"/>
              <a:t>	One of the biggest components of listening is staying neutral. Only you 	can control 	your own emotions!</a:t>
            </a:r>
          </a:p>
          <a:p>
            <a:pPr marL="0" indent="0">
              <a:buNone/>
            </a:pPr>
            <a:endParaRPr lang="en-US" dirty="0"/>
          </a:p>
          <a:p>
            <a:endParaRPr lang="en-US" dirty="0"/>
          </a:p>
        </p:txBody>
      </p:sp>
    </p:spTree>
    <p:extLst>
      <p:ext uri="{BB962C8B-B14F-4D97-AF65-F5344CB8AC3E}">
        <p14:creationId xmlns:p14="http://schemas.microsoft.com/office/powerpoint/2010/main" val="8969200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E5FEC-F7AE-4D9D-B0A6-545EBC746E79}"/>
              </a:ext>
            </a:extLst>
          </p:cNvPr>
          <p:cNvSpPr>
            <a:spLocks noGrp="1"/>
          </p:cNvSpPr>
          <p:nvPr>
            <p:ph type="title"/>
          </p:nvPr>
        </p:nvSpPr>
        <p:spPr>
          <a:xfrm>
            <a:off x="1154954" y="1169773"/>
            <a:ext cx="4389111" cy="3791696"/>
          </a:xfrm>
        </p:spPr>
        <p:txBody>
          <a:bodyPr/>
          <a:lstStyle/>
          <a:p>
            <a:r>
              <a:rPr lang="en-US" sz="9600" dirty="0"/>
              <a:t>STRESS</a:t>
            </a:r>
          </a:p>
        </p:txBody>
      </p:sp>
      <p:sp>
        <p:nvSpPr>
          <p:cNvPr id="3" name="Text Placeholder 2">
            <a:extLst>
              <a:ext uri="{FF2B5EF4-FFF2-40B4-BE49-F238E27FC236}">
                <a16:creationId xmlns:a16="http://schemas.microsoft.com/office/drawing/2014/main" id="{F5C5D17A-9546-4AED-886F-CE275E203046}"/>
              </a:ext>
            </a:extLst>
          </p:cNvPr>
          <p:cNvSpPr>
            <a:spLocks noGrp="1"/>
          </p:cNvSpPr>
          <p:nvPr>
            <p:ph type="body" idx="1"/>
          </p:nvPr>
        </p:nvSpPr>
        <p:spPr>
          <a:xfrm>
            <a:off x="6590270" y="1474573"/>
            <a:ext cx="5263979" cy="4613189"/>
          </a:xfrm>
        </p:spPr>
        <p:txBody>
          <a:bodyPr>
            <a:normAutofit/>
          </a:bodyPr>
          <a:lstStyle/>
          <a:p>
            <a:r>
              <a:rPr lang="en-US" b="1" i="0" dirty="0">
                <a:solidFill>
                  <a:srgbClr val="202124"/>
                </a:solidFill>
                <a:effectLst/>
                <a:latin typeface="Roboto"/>
              </a:rPr>
              <a:t>Stress</a:t>
            </a:r>
            <a:r>
              <a:rPr lang="en-US" b="0" i="0" dirty="0">
                <a:solidFill>
                  <a:srgbClr val="202124"/>
                </a:solidFill>
                <a:effectLst/>
                <a:latin typeface="Roboto"/>
              </a:rPr>
              <a:t> is the body's reaction to any change that requires an adjustment or response.</a:t>
            </a:r>
          </a:p>
          <a:p>
            <a:endParaRPr lang="en-US" b="0" i="0" dirty="0">
              <a:solidFill>
                <a:srgbClr val="202124"/>
              </a:solidFill>
              <a:effectLst/>
              <a:latin typeface="Roboto"/>
            </a:endParaRPr>
          </a:p>
          <a:p>
            <a:r>
              <a:rPr lang="en-US" b="0" i="0" dirty="0">
                <a:solidFill>
                  <a:srgbClr val="202124"/>
                </a:solidFill>
                <a:effectLst/>
                <a:latin typeface="Roboto"/>
              </a:rPr>
              <a:t>The body reacts to these changes with physical, mental, and emotional responses. </a:t>
            </a:r>
          </a:p>
          <a:p>
            <a:endParaRPr lang="en-US" b="0" i="0" dirty="0">
              <a:solidFill>
                <a:srgbClr val="202124"/>
              </a:solidFill>
              <a:effectLst/>
              <a:latin typeface="Roboto"/>
            </a:endParaRPr>
          </a:p>
          <a:p>
            <a:r>
              <a:rPr lang="en-US" b="1" i="0" dirty="0">
                <a:solidFill>
                  <a:srgbClr val="202124"/>
                </a:solidFill>
                <a:effectLst/>
                <a:latin typeface="Roboto"/>
              </a:rPr>
              <a:t>Stress</a:t>
            </a:r>
            <a:r>
              <a:rPr lang="en-US" b="0" i="0" dirty="0">
                <a:solidFill>
                  <a:srgbClr val="202124"/>
                </a:solidFill>
                <a:effectLst/>
                <a:latin typeface="Roboto"/>
              </a:rPr>
              <a:t> is a normal part of life. You can experience </a:t>
            </a:r>
            <a:r>
              <a:rPr lang="en-US" b="1" i="0" dirty="0">
                <a:solidFill>
                  <a:srgbClr val="202124"/>
                </a:solidFill>
                <a:effectLst/>
                <a:latin typeface="Roboto"/>
              </a:rPr>
              <a:t>stress</a:t>
            </a:r>
            <a:r>
              <a:rPr lang="en-US" b="0" i="0" dirty="0">
                <a:solidFill>
                  <a:srgbClr val="202124"/>
                </a:solidFill>
                <a:effectLst/>
                <a:latin typeface="Roboto"/>
              </a:rPr>
              <a:t> from your environment, your body, and your thoughts.</a:t>
            </a:r>
            <a:endParaRPr lang="en-US" dirty="0"/>
          </a:p>
        </p:txBody>
      </p:sp>
    </p:spTree>
    <p:extLst>
      <p:ext uri="{BB962C8B-B14F-4D97-AF65-F5344CB8AC3E}">
        <p14:creationId xmlns:p14="http://schemas.microsoft.com/office/powerpoint/2010/main" val="5137683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8B599-DE63-4F3E-8DE6-4F82691188FA}"/>
              </a:ext>
            </a:extLst>
          </p:cNvPr>
          <p:cNvSpPr>
            <a:spLocks noGrp="1"/>
          </p:cNvSpPr>
          <p:nvPr>
            <p:ph type="title"/>
          </p:nvPr>
        </p:nvSpPr>
        <p:spPr/>
        <p:txBody>
          <a:bodyPr/>
          <a:lstStyle/>
          <a:p>
            <a:r>
              <a:rPr lang="en-US" dirty="0"/>
              <a:t>Stress Management Techniques</a:t>
            </a:r>
          </a:p>
        </p:txBody>
      </p:sp>
      <p:sp>
        <p:nvSpPr>
          <p:cNvPr id="3" name="Content Placeholder 2">
            <a:extLst>
              <a:ext uri="{FF2B5EF4-FFF2-40B4-BE49-F238E27FC236}">
                <a16:creationId xmlns:a16="http://schemas.microsoft.com/office/drawing/2014/main" id="{3D41A50D-BC51-40DB-9AA1-7B1B6ECEA7FD}"/>
              </a:ext>
            </a:extLst>
          </p:cNvPr>
          <p:cNvSpPr>
            <a:spLocks noGrp="1"/>
          </p:cNvSpPr>
          <p:nvPr>
            <p:ph idx="1"/>
          </p:nvPr>
        </p:nvSpPr>
        <p:spPr>
          <a:xfrm>
            <a:off x="1154954" y="2603500"/>
            <a:ext cx="8825659" cy="4048760"/>
          </a:xfrm>
        </p:spPr>
        <p:txBody>
          <a:bodyPr>
            <a:normAutofit lnSpcReduction="10000"/>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spc="-20" dirty="0">
                <a:solidFill>
                  <a:srgbClr val="444444"/>
                </a:solidFill>
                <a:effectLst/>
                <a:latin typeface="Source Sans Pro" panose="020B0503030403020204" pitchFamily="34" charset="0"/>
                <a:ea typeface="Times New Roman" panose="02020603050405020304" pitchFamily="18" charset="0"/>
                <a:cs typeface="Times New Roman" panose="02020603050405020304" pitchFamily="18" charset="0"/>
              </a:rPr>
              <a:t>Keep a positive attitude.</a:t>
            </a:r>
            <a:endParaRPr lang="en-U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spc="-20" dirty="0">
                <a:solidFill>
                  <a:srgbClr val="444444"/>
                </a:solidFill>
                <a:effectLst/>
                <a:latin typeface="Source Sans Pro" panose="020B0503030403020204" pitchFamily="34" charset="0"/>
                <a:ea typeface="Times New Roman" panose="02020603050405020304" pitchFamily="18" charset="0"/>
                <a:cs typeface="Times New Roman" panose="02020603050405020304" pitchFamily="18" charset="0"/>
              </a:rPr>
              <a:t>Accept that there are events that you cannot control.</a:t>
            </a:r>
            <a:endParaRPr lang="en-U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spc="-20" dirty="0">
                <a:solidFill>
                  <a:srgbClr val="444444"/>
                </a:solidFill>
                <a:effectLst/>
                <a:latin typeface="Source Sans Pro" panose="020B0503030403020204" pitchFamily="34" charset="0"/>
                <a:ea typeface="Times New Roman" panose="02020603050405020304" pitchFamily="18" charset="0"/>
                <a:cs typeface="Times New Roman" panose="02020603050405020304" pitchFamily="18" charset="0"/>
              </a:rPr>
              <a:t>Be assertive instead of aggressive. Assert your feelings, opinions, or beliefs instead of becoming angry, defensive, or passive.</a:t>
            </a:r>
            <a:endParaRPr lang="en-U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spc="-20" dirty="0">
                <a:solidFill>
                  <a:srgbClr val="444444"/>
                </a:solidFill>
                <a:effectLst/>
                <a:latin typeface="Source Sans Pro" panose="020B0503030403020204" pitchFamily="34" charset="0"/>
                <a:ea typeface="Times New Roman" panose="02020603050405020304" pitchFamily="18" charset="0"/>
                <a:cs typeface="Times New Roman" panose="02020603050405020304" pitchFamily="18" charset="0"/>
              </a:rPr>
              <a:t>Learn and practice relaxation techniques; try meditation, </a:t>
            </a:r>
            <a:r>
              <a:rPr lang="en-US" sz="1800" u="sng" spc="-20" dirty="0">
                <a:solidFill>
                  <a:srgbClr val="187AAB"/>
                </a:solidFill>
                <a:effectLst/>
                <a:latin typeface="Source Sans Pro" panose="020B0503030403020204" pitchFamily="34" charset="0"/>
                <a:ea typeface="Times New Roman" panose="02020603050405020304" pitchFamily="18" charset="0"/>
                <a:cs typeface="Times New Roman" panose="02020603050405020304" pitchFamily="18" charset="0"/>
                <a:hlinkClick r:id="rId2"/>
              </a:rPr>
              <a:t>yoga</a:t>
            </a:r>
            <a:r>
              <a:rPr lang="en-US" sz="1800" spc="-20" dirty="0">
                <a:solidFill>
                  <a:srgbClr val="444444"/>
                </a:solidFill>
                <a:effectLst/>
                <a:latin typeface="Source Sans Pro" panose="020B0503030403020204" pitchFamily="34" charset="0"/>
                <a:ea typeface="Times New Roman" panose="02020603050405020304" pitchFamily="18" charset="0"/>
                <a:cs typeface="Times New Roman" panose="02020603050405020304" pitchFamily="18" charset="0"/>
              </a:rPr>
              <a:t>, or tai-chi for stress management.</a:t>
            </a:r>
            <a:endParaRPr lang="en-U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u="sng" spc="-20" dirty="0">
                <a:solidFill>
                  <a:srgbClr val="187AAB"/>
                </a:solidFill>
                <a:effectLst/>
                <a:latin typeface="Source Sans Pro" panose="020B0503030403020204" pitchFamily="34" charset="0"/>
                <a:ea typeface="Times New Roman" panose="02020603050405020304" pitchFamily="18" charset="0"/>
                <a:cs typeface="Times New Roman" panose="02020603050405020304" pitchFamily="18" charset="0"/>
                <a:hlinkClick r:id="rId3"/>
              </a:rPr>
              <a:t>Exercise</a:t>
            </a:r>
            <a:r>
              <a:rPr lang="en-US" sz="1800" spc="-20" dirty="0">
                <a:solidFill>
                  <a:srgbClr val="444444"/>
                </a:solidFill>
                <a:effectLst/>
                <a:latin typeface="Source Sans Pro" panose="020B0503030403020204" pitchFamily="34" charset="0"/>
                <a:ea typeface="Times New Roman" panose="02020603050405020304" pitchFamily="18" charset="0"/>
                <a:cs typeface="Times New Roman" panose="02020603050405020304" pitchFamily="18" charset="0"/>
              </a:rPr>
              <a:t> regularly. Your body can fight stress better when it is fit.</a:t>
            </a:r>
            <a:endParaRPr lang="en-U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spc="-20" dirty="0">
                <a:solidFill>
                  <a:srgbClr val="444444"/>
                </a:solidFill>
                <a:effectLst/>
                <a:latin typeface="Source Sans Pro" panose="020B0503030403020204" pitchFamily="34" charset="0"/>
                <a:ea typeface="Times New Roman" panose="02020603050405020304" pitchFamily="18" charset="0"/>
                <a:cs typeface="Times New Roman" panose="02020603050405020304" pitchFamily="18" charset="0"/>
              </a:rPr>
              <a:t>Eat healthy, well-balanced meals.</a:t>
            </a:r>
            <a:endParaRPr lang="en-U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spc="-20" dirty="0">
                <a:solidFill>
                  <a:srgbClr val="444444"/>
                </a:solidFill>
                <a:effectLst/>
                <a:latin typeface="Source Sans Pro" panose="020B0503030403020204" pitchFamily="34" charset="0"/>
                <a:ea typeface="Times New Roman" panose="02020603050405020304" pitchFamily="18" charset="0"/>
                <a:cs typeface="Times New Roman" panose="02020603050405020304" pitchFamily="18" charset="0"/>
              </a:rPr>
              <a:t>Learn to manage your time more effectively.</a:t>
            </a:r>
            <a:endParaRPr lang="en-U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spc="-20" dirty="0">
                <a:solidFill>
                  <a:srgbClr val="444444"/>
                </a:solidFill>
                <a:effectLst/>
                <a:latin typeface="Source Sans Pro" panose="020B0503030403020204" pitchFamily="34" charset="0"/>
                <a:ea typeface="Times New Roman" panose="02020603050405020304" pitchFamily="18" charset="0"/>
                <a:cs typeface="Times New Roman" panose="02020603050405020304" pitchFamily="18" charset="0"/>
              </a:rPr>
              <a:t>Set limits appropriately and learn to say no to requests that would create excessive stress in your life.</a:t>
            </a:r>
            <a:endParaRPr lang="en-U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368651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F0EB5-6D3E-4BFA-878C-298F101F9CE2}"/>
              </a:ext>
            </a:extLst>
          </p:cNvPr>
          <p:cNvSpPr>
            <a:spLocks noGrp="1"/>
          </p:cNvSpPr>
          <p:nvPr>
            <p:ph type="title"/>
          </p:nvPr>
        </p:nvSpPr>
        <p:spPr/>
        <p:txBody>
          <a:bodyPr/>
          <a:lstStyle/>
          <a:p>
            <a:endParaRPr lang="en-US"/>
          </a:p>
        </p:txBody>
      </p:sp>
      <p:sp>
        <p:nvSpPr>
          <p:cNvPr id="4" name="Text Placeholder 3">
            <a:extLst>
              <a:ext uri="{FF2B5EF4-FFF2-40B4-BE49-F238E27FC236}">
                <a16:creationId xmlns:a16="http://schemas.microsoft.com/office/drawing/2014/main" id="{75A06E10-59A1-4F4B-B72D-1DE041A542B1}"/>
              </a:ext>
            </a:extLst>
          </p:cNvPr>
          <p:cNvSpPr>
            <a:spLocks noGrp="1"/>
          </p:cNvSpPr>
          <p:nvPr>
            <p:ph type="body" sz="half" idx="2"/>
          </p:nvPr>
        </p:nvSpPr>
        <p:spPr/>
        <p:txBody>
          <a:bodyPr/>
          <a:lstStyle/>
          <a:p>
            <a:endParaRPr lang="en-US"/>
          </a:p>
        </p:txBody>
      </p:sp>
      <p:sp>
        <p:nvSpPr>
          <p:cNvPr id="5" name="TextBox 4">
            <a:extLst>
              <a:ext uri="{FF2B5EF4-FFF2-40B4-BE49-F238E27FC236}">
                <a16:creationId xmlns:a16="http://schemas.microsoft.com/office/drawing/2014/main" id="{5EABBF1F-39C9-451D-BCA4-6F20945AB330}"/>
              </a:ext>
            </a:extLst>
          </p:cNvPr>
          <p:cNvSpPr txBox="1"/>
          <p:nvPr/>
        </p:nvSpPr>
        <p:spPr>
          <a:xfrm>
            <a:off x="1607820" y="1607820"/>
            <a:ext cx="8162256" cy="2563907"/>
          </a:xfrm>
          <a:prstGeom prst="rect">
            <a:avLst/>
          </a:prstGeom>
          <a:noFill/>
        </p:spPr>
        <p:txBody>
          <a:bodyPr wrap="square" rtlCol="0">
            <a:spAutoFit/>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spc="-20" dirty="0">
                <a:solidFill>
                  <a:srgbClr val="444444"/>
                </a:solidFill>
                <a:effectLst/>
                <a:latin typeface="Source Sans Pro" panose="020B0503030403020204" pitchFamily="34" charset="0"/>
                <a:ea typeface="Times New Roman" panose="02020603050405020304" pitchFamily="18" charset="0"/>
                <a:cs typeface="Times New Roman" panose="02020603050405020304" pitchFamily="18" charset="0"/>
              </a:rPr>
              <a:t>Make time for hobbies, interests, and relaxation.</a:t>
            </a:r>
            <a:endParaRPr lang="en-U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spc="-20" dirty="0">
                <a:solidFill>
                  <a:srgbClr val="444444"/>
                </a:solidFill>
                <a:effectLst/>
                <a:latin typeface="Source Sans Pro" panose="020B0503030403020204" pitchFamily="34" charset="0"/>
                <a:ea typeface="Times New Roman" panose="02020603050405020304" pitchFamily="18" charset="0"/>
                <a:cs typeface="Times New Roman" panose="02020603050405020304" pitchFamily="18" charset="0"/>
              </a:rPr>
              <a:t>Get enough rest and </a:t>
            </a:r>
            <a:r>
              <a:rPr lang="en-US" sz="1800" u="sng" spc="-20" dirty="0">
                <a:solidFill>
                  <a:srgbClr val="187AAB"/>
                </a:solidFill>
                <a:effectLst/>
                <a:latin typeface="Source Sans Pro" panose="020B0503030403020204" pitchFamily="34" charset="0"/>
                <a:ea typeface="Times New Roman" panose="02020603050405020304" pitchFamily="18" charset="0"/>
                <a:cs typeface="Times New Roman" panose="02020603050405020304" pitchFamily="18" charset="0"/>
                <a:hlinkClick r:id="rId3"/>
              </a:rPr>
              <a:t>sleep</a:t>
            </a:r>
            <a:r>
              <a:rPr lang="en-US" sz="1800" spc="-20" dirty="0">
                <a:solidFill>
                  <a:srgbClr val="444444"/>
                </a:solidFill>
                <a:effectLst/>
                <a:latin typeface="Source Sans Pro" panose="020B0503030403020204" pitchFamily="34" charset="0"/>
                <a:ea typeface="Times New Roman" panose="02020603050405020304" pitchFamily="18" charset="0"/>
                <a:cs typeface="Times New Roman" panose="02020603050405020304" pitchFamily="18" charset="0"/>
              </a:rPr>
              <a:t>. Your body needs time to recover from stressful events.</a:t>
            </a:r>
            <a:endParaRPr lang="en-U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spc="-20" dirty="0">
                <a:solidFill>
                  <a:srgbClr val="444444"/>
                </a:solidFill>
                <a:effectLst/>
                <a:latin typeface="Source Sans Pro" panose="020B0503030403020204" pitchFamily="34" charset="0"/>
                <a:ea typeface="Times New Roman" panose="02020603050405020304" pitchFamily="18" charset="0"/>
                <a:cs typeface="Times New Roman" panose="02020603050405020304" pitchFamily="18" charset="0"/>
              </a:rPr>
              <a:t>Don't rely on alcohol, drugs, or compulsive behaviors to reduce stress.</a:t>
            </a:r>
            <a:endParaRPr lang="en-U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spc="-20" dirty="0">
                <a:solidFill>
                  <a:srgbClr val="444444"/>
                </a:solidFill>
                <a:effectLst/>
                <a:latin typeface="Source Sans Pro" panose="020B0503030403020204" pitchFamily="34" charset="0"/>
                <a:ea typeface="Times New Roman" panose="02020603050405020304" pitchFamily="18" charset="0"/>
                <a:cs typeface="Times New Roman" panose="02020603050405020304" pitchFamily="18" charset="0"/>
              </a:rPr>
              <a:t>Seek out social support. Spend enough time with those you enjoy.</a:t>
            </a:r>
            <a:endParaRPr lang="en-U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spc="-20" dirty="0">
                <a:solidFill>
                  <a:srgbClr val="444444"/>
                </a:solidFill>
                <a:effectLst/>
                <a:latin typeface="Source Sans Pro" panose="020B0503030403020204" pitchFamily="34" charset="0"/>
                <a:ea typeface="Times New Roman" panose="02020603050405020304" pitchFamily="18" charset="0"/>
                <a:cs typeface="Times New Roman" panose="02020603050405020304" pitchFamily="18" charset="0"/>
              </a:rPr>
              <a:t>Seek treatment with a </a:t>
            </a:r>
            <a:r>
              <a:rPr lang="en-US" sz="1800" u="sng" spc="-20" dirty="0">
                <a:solidFill>
                  <a:srgbClr val="187AAB"/>
                </a:solidFill>
                <a:effectLst/>
                <a:latin typeface="Source Sans Pro" panose="020B0503030403020204" pitchFamily="34" charset="0"/>
                <a:ea typeface="Times New Roman" panose="02020603050405020304" pitchFamily="18" charset="0"/>
                <a:cs typeface="Times New Roman" panose="02020603050405020304" pitchFamily="18" charset="0"/>
                <a:hlinkClick r:id="rId4"/>
              </a:rPr>
              <a:t>psychologist</a:t>
            </a:r>
            <a:r>
              <a:rPr lang="en-US" sz="1800" spc="-20" dirty="0">
                <a:solidFill>
                  <a:srgbClr val="444444"/>
                </a:solidFill>
                <a:effectLst/>
                <a:latin typeface="Source Sans Pro" panose="020B0503030403020204" pitchFamily="34" charset="0"/>
                <a:ea typeface="Times New Roman" panose="02020603050405020304" pitchFamily="18" charset="0"/>
                <a:cs typeface="Times New Roman" panose="02020603050405020304" pitchFamily="18" charset="0"/>
              </a:rPr>
              <a:t> or other </a:t>
            </a:r>
            <a:r>
              <a:rPr lang="en-US" sz="1800" u="sng" spc="-20" dirty="0">
                <a:solidFill>
                  <a:srgbClr val="187AAB"/>
                </a:solidFill>
                <a:effectLst/>
                <a:latin typeface="Source Sans Pro" panose="020B0503030403020204" pitchFamily="34" charset="0"/>
                <a:ea typeface="Times New Roman" panose="02020603050405020304" pitchFamily="18" charset="0"/>
                <a:cs typeface="Times New Roman" panose="02020603050405020304" pitchFamily="18" charset="0"/>
                <a:hlinkClick r:id="rId5"/>
              </a:rPr>
              <a:t>mental health</a:t>
            </a:r>
            <a:r>
              <a:rPr lang="en-US" sz="1800" spc="-20" dirty="0">
                <a:solidFill>
                  <a:srgbClr val="444444"/>
                </a:solidFill>
                <a:effectLst/>
                <a:latin typeface="Source Sans Pro" panose="020B0503030403020204" pitchFamily="34" charset="0"/>
                <a:ea typeface="Times New Roman" panose="02020603050405020304" pitchFamily="18" charset="0"/>
                <a:cs typeface="Times New Roman" panose="02020603050405020304" pitchFamily="18" charset="0"/>
              </a:rPr>
              <a:t> professional trained in </a:t>
            </a:r>
            <a:r>
              <a:rPr lang="en-US" sz="1800" u="sng" spc="-20" dirty="0">
                <a:solidFill>
                  <a:srgbClr val="187AAB"/>
                </a:solidFill>
                <a:effectLst/>
                <a:latin typeface="Source Sans Pro" panose="020B0503030403020204" pitchFamily="34" charset="0"/>
                <a:ea typeface="Times New Roman" panose="02020603050405020304" pitchFamily="18" charset="0"/>
                <a:cs typeface="Times New Roman" panose="02020603050405020304" pitchFamily="18" charset="0"/>
                <a:hlinkClick r:id="rId6"/>
              </a:rPr>
              <a:t>stress management</a:t>
            </a:r>
            <a:r>
              <a:rPr lang="en-US" sz="1800" spc="-20" dirty="0">
                <a:solidFill>
                  <a:srgbClr val="444444"/>
                </a:solidFill>
                <a:effectLst/>
                <a:latin typeface="Source Sans Pro" panose="020B0503030403020204" pitchFamily="34" charset="0"/>
                <a:ea typeface="Times New Roman" panose="02020603050405020304" pitchFamily="18" charset="0"/>
                <a:cs typeface="Times New Roman" panose="02020603050405020304" pitchFamily="18" charset="0"/>
              </a:rPr>
              <a:t> or </a:t>
            </a:r>
            <a:r>
              <a:rPr lang="en-US" sz="1800" u="sng" spc="-20" dirty="0">
                <a:solidFill>
                  <a:srgbClr val="187AAB"/>
                </a:solidFill>
                <a:effectLst/>
                <a:latin typeface="Source Sans Pro" panose="020B0503030403020204" pitchFamily="34" charset="0"/>
                <a:ea typeface="Times New Roman" panose="02020603050405020304" pitchFamily="18" charset="0"/>
                <a:cs typeface="Times New Roman" panose="02020603050405020304" pitchFamily="18" charset="0"/>
                <a:hlinkClick r:id="rId7"/>
              </a:rPr>
              <a:t>biofeedback</a:t>
            </a:r>
            <a:r>
              <a:rPr lang="en-US" sz="1800" spc="-20" dirty="0">
                <a:solidFill>
                  <a:srgbClr val="444444"/>
                </a:solidFill>
                <a:effectLst/>
                <a:latin typeface="Source Sans Pro" panose="020B0503030403020204" pitchFamily="34" charset="0"/>
                <a:ea typeface="Times New Roman" panose="02020603050405020304" pitchFamily="18" charset="0"/>
                <a:cs typeface="Times New Roman" panose="02020603050405020304" pitchFamily="18" charset="0"/>
              </a:rPr>
              <a:t> techniques to learn healthy ways of dealing with the stress in your life.</a:t>
            </a:r>
            <a:endParaRPr lang="en-U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5960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4A41C-CFC6-4AF0-A66F-9AAC058C2B51}"/>
              </a:ext>
            </a:extLst>
          </p:cNvPr>
          <p:cNvSpPr>
            <a:spLocks noGrp="1"/>
          </p:cNvSpPr>
          <p:nvPr>
            <p:ph type="title"/>
          </p:nvPr>
        </p:nvSpPr>
        <p:spPr/>
        <p:txBody>
          <a:bodyPr/>
          <a:lstStyle/>
          <a:p>
            <a:r>
              <a:rPr lang="en-US" dirty="0"/>
              <a:t>Conflict ---</a:t>
            </a:r>
          </a:p>
        </p:txBody>
      </p:sp>
      <p:sp>
        <p:nvSpPr>
          <p:cNvPr id="3" name="Content Placeholder 2">
            <a:extLst>
              <a:ext uri="{FF2B5EF4-FFF2-40B4-BE49-F238E27FC236}">
                <a16:creationId xmlns:a16="http://schemas.microsoft.com/office/drawing/2014/main" id="{FDD47A0B-E6CF-4609-926B-CC867153ADF4}"/>
              </a:ext>
            </a:extLst>
          </p:cNvPr>
          <p:cNvSpPr>
            <a:spLocks noGrp="1"/>
          </p:cNvSpPr>
          <p:nvPr>
            <p:ph idx="1"/>
          </p:nvPr>
        </p:nvSpPr>
        <p:spPr>
          <a:xfrm>
            <a:off x="1154954" y="3212756"/>
            <a:ext cx="8825659" cy="2807043"/>
          </a:xfrm>
        </p:spPr>
        <p:txBody>
          <a:bodyPr/>
          <a:lstStyle/>
          <a:p>
            <a:r>
              <a:rPr lang="en-US" sz="2400" dirty="0"/>
              <a:t>Conflict is a disagreement through which the parties involved perceive a threat to their needs, interests or concerns.</a:t>
            </a:r>
          </a:p>
          <a:p>
            <a:endParaRPr lang="en-US" dirty="0"/>
          </a:p>
        </p:txBody>
      </p:sp>
    </p:spTree>
    <p:extLst>
      <p:ext uri="{BB962C8B-B14F-4D97-AF65-F5344CB8AC3E}">
        <p14:creationId xmlns:p14="http://schemas.microsoft.com/office/powerpoint/2010/main" val="24027429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DD149-7AC7-4163-B597-18D63A11D4F2}"/>
              </a:ext>
            </a:extLst>
          </p:cNvPr>
          <p:cNvSpPr>
            <a:spLocks noGrp="1"/>
          </p:cNvSpPr>
          <p:nvPr>
            <p:ph type="title"/>
          </p:nvPr>
        </p:nvSpPr>
        <p:spPr/>
        <p:txBody>
          <a:bodyPr/>
          <a:lstStyle/>
          <a:p>
            <a:r>
              <a:rPr lang="en-US" sz="3600" dirty="0" err="1"/>
              <a:t>Resourses</a:t>
            </a:r>
            <a:br>
              <a:rPr lang="en-US" sz="3600" dirty="0"/>
            </a:br>
            <a:endParaRPr lang="en-US" dirty="0"/>
          </a:p>
        </p:txBody>
      </p:sp>
      <p:sp>
        <p:nvSpPr>
          <p:cNvPr id="3" name="Content Placeholder 2">
            <a:extLst>
              <a:ext uri="{FF2B5EF4-FFF2-40B4-BE49-F238E27FC236}">
                <a16:creationId xmlns:a16="http://schemas.microsoft.com/office/drawing/2014/main" id="{942F83F7-8905-4A8B-85BA-D0BF71D95C41}"/>
              </a:ext>
            </a:extLst>
          </p:cNvPr>
          <p:cNvSpPr>
            <a:spLocks noGrp="1"/>
          </p:cNvSpPr>
          <p:nvPr>
            <p:ph idx="1"/>
          </p:nvPr>
        </p:nvSpPr>
        <p:spPr>
          <a:xfrm>
            <a:off x="548640" y="2603500"/>
            <a:ext cx="10812780" cy="3416300"/>
          </a:xfrm>
        </p:spPr>
        <p:txBody>
          <a:bodyPr>
            <a:normAutofit/>
          </a:bodyPr>
          <a:lstStyle/>
          <a:p>
            <a:pPr marL="0" indent="0">
              <a:buNone/>
            </a:pPr>
            <a:r>
              <a:rPr lang="en-US" b="1" dirty="0"/>
              <a:t>Conflict Resolution in 4 Easy Steps</a:t>
            </a:r>
          </a:p>
          <a:p>
            <a:pPr marL="0" indent="0">
              <a:buNone/>
            </a:pPr>
            <a:r>
              <a:rPr lang="en-US" dirty="0"/>
              <a:t>      </a:t>
            </a:r>
            <a:r>
              <a:rPr lang="en-US" dirty="0">
                <a:hlinkClick r:id="rId2"/>
              </a:rPr>
              <a:t>https://www.youtube.com/watch?v=arFGdviw_ys</a:t>
            </a:r>
            <a:endParaRPr lang="en-US" dirty="0"/>
          </a:p>
          <a:p>
            <a:endParaRPr lang="en-US" dirty="0"/>
          </a:p>
          <a:p>
            <a:pPr marL="0" marR="0" indent="0">
              <a:lnSpc>
                <a:spcPct val="107000"/>
              </a:lnSpc>
              <a:spcBef>
                <a:spcPts val="0"/>
              </a:spcBef>
              <a:spcAft>
                <a:spcPts val="80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Helpful Video Link Related to Stress:</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https://www.youtube.com/watch?v=h4tsN7InkPM</a:t>
            </a:r>
          </a:p>
          <a:p>
            <a:pPr marL="0" indent="0">
              <a:buNone/>
            </a:pPr>
            <a:r>
              <a:rPr lang="en-US" b="1" dirty="0"/>
              <a:t>Stress Mgt Information World Health Organization </a:t>
            </a:r>
          </a:p>
          <a:p>
            <a:r>
              <a:rPr lang="en-US" dirty="0">
                <a:hlinkClick r:id="rId3"/>
              </a:rPr>
              <a:t>https://www.who.int/publications/i/item/9789240003927?gclid=CjwKCAiA7939BRBMEiwA-hX5J1DTqTJW3QPi7ISDsE6D5qykeBwkMCsh0lJfUKbK9TPX4OgehFsQTxoCDUkQAvD_BwE</a:t>
            </a:r>
            <a:endParaRPr lang="en-US" dirty="0"/>
          </a:p>
          <a:p>
            <a:endParaRPr lang="en-US" dirty="0"/>
          </a:p>
        </p:txBody>
      </p:sp>
    </p:spTree>
    <p:extLst>
      <p:ext uri="{BB962C8B-B14F-4D97-AF65-F5344CB8AC3E}">
        <p14:creationId xmlns:p14="http://schemas.microsoft.com/office/powerpoint/2010/main" val="3110442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5AD11-9298-4478-8D76-28FEE5FEB7FE}"/>
              </a:ext>
            </a:extLst>
          </p:cNvPr>
          <p:cNvSpPr>
            <a:spLocks noGrp="1"/>
          </p:cNvSpPr>
          <p:nvPr>
            <p:ph type="title"/>
          </p:nvPr>
        </p:nvSpPr>
        <p:spPr/>
        <p:txBody>
          <a:bodyPr/>
          <a:lstStyle/>
          <a:p>
            <a:r>
              <a:rPr lang="en-US" dirty="0"/>
              <a:t>Where Does Conflict Come From?</a:t>
            </a:r>
          </a:p>
        </p:txBody>
      </p:sp>
      <p:sp>
        <p:nvSpPr>
          <p:cNvPr id="3" name="Content Placeholder 2">
            <a:extLst>
              <a:ext uri="{FF2B5EF4-FFF2-40B4-BE49-F238E27FC236}">
                <a16:creationId xmlns:a16="http://schemas.microsoft.com/office/drawing/2014/main" id="{D585A7C2-0B17-4D3A-8385-70BBAA6430D0}"/>
              </a:ext>
            </a:extLst>
          </p:cNvPr>
          <p:cNvSpPr>
            <a:spLocks noGrp="1"/>
          </p:cNvSpPr>
          <p:nvPr>
            <p:ph idx="1"/>
          </p:nvPr>
        </p:nvSpPr>
        <p:spPr/>
        <p:txBody>
          <a:bodyPr/>
          <a:lstStyle/>
          <a:p>
            <a:r>
              <a:rPr lang="en-US" dirty="0"/>
              <a:t>Conflict comes from a clash of goals, perceptions or values about a subject where people care about the outcome. </a:t>
            </a:r>
          </a:p>
          <a:p>
            <a:r>
              <a:rPr lang="en-US" dirty="0"/>
              <a:t>Often times it is caused by confusion about, or disagreement with, the common purpose and how to achieve it while also achieving individual goals within an organization.</a:t>
            </a:r>
          </a:p>
          <a:p>
            <a:endParaRPr lang="en-US" dirty="0"/>
          </a:p>
        </p:txBody>
      </p:sp>
    </p:spTree>
    <p:extLst>
      <p:ext uri="{BB962C8B-B14F-4D97-AF65-F5344CB8AC3E}">
        <p14:creationId xmlns:p14="http://schemas.microsoft.com/office/powerpoint/2010/main" val="1705006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7997E-C8F2-4404-AB7A-FCBD8E087F76}"/>
              </a:ext>
            </a:extLst>
          </p:cNvPr>
          <p:cNvSpPr>
            <a:spLocks noGrp="1"/>
          </p:cNvSpPr>
          <p:nvPr>
            <p:ph type="title"/>
          </p:nvPr>
        </p:nvSpPr>
        <p:spPr/>
        <p:txBody>
          <a:bodyPr/>
          <a:lstStyle/>
          <a:p>
            <a:r>
              <a:rPr lang="en-US" dirty="0"/>
              <a:t>Is All Conflict Bad?</a:t>
            </a:r>
          </a:p>
        </p:txBody>
      </p:sp>
      <p:sp>
        <p:nvSpPr>
          <p:cNvPr id="3" name="Content Placeholder 2">
            <a:extLst>
              <a:ext uri="{FF2B5EF4-FFF2-40B4-BE49-F238E27FC236}">
                <a16:creationId xmlns:a16="http://schemas.microsoft.com/office/drawing/2014/main" id="{2C5D60EA-5584-4EAD-A352-E8C8B0F08513}"/>
              </a:ext>
            </a:extLst>
          </p:cNvPr>
          <p:cNvSpPr>
            <a:spLocks noGrp="1"/>
          </p:cNvSpPr>
          <p:nvPr>
            <p:ph idx="1"/>
          </p:nvPr>
        </p:nvSpPr>
        <p:spPr/>
        <p:txBody>
          <a:bodyPr/>
          <a:lstStyle/>
          <a:p>
            <a:r>
              <a:rPr lang="en-US" dirty="0"/>
              <a:t>Not necessarily. As long as it doesn’t become destructive.</a:t>
            </a:r>
          </a:p>
          <a:p>
            <a:r>
              <a:rPr lang="en-US" dirty="0"/>
              <a:t>Sometimes it leads to new ideas and approaches to an issue</a:t>
            </a:r>
          </a:p>
          <a:p>
            <a:r>
              <a:rPr lang="en-US" dirty="0"/>
              <a:t>It can also be good if it brings important issues to the surface </a:t>
            </a:r>
          </a:p>
          <a:p>
            <a:r>
              <a:rPr lang="en-US" dirty="0"/>
              <a:t>Its good if it helps the parties develop better communication and interpersonal skills, especially for our youth</a:t>
            </a:r>
          </a:p>
          <a:p>
            <a:r>
              <a:rPr lang="en-US" dirty="0"/>
              <a:t>When its bad its because it is left to escalate and people become frustrated and or it creates a more combative climate.</a:t>
            </a:r>
          </a:p>
          <a:p>
            <a:endParaRPr lang="en-US" dirty="0"/>
          </a:p>
        </p:txBody>
      </p:sp>
    </p:spTree>
    <p:extLst>
      <p:ext uri="{BB962C8B-B14F-4D97-AF65-F5344CB8AC3E}">
        <p14:creationId xmlns:p14="http://schemas.microsoft.com/office/powerpoint/2010/main" val="2472331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D6A70-67FF-4AA8-9F10-E9EE19952B53}"/>
              </a:ext>
            </a:extLst>
          </p:cNvPr>
          <p:cNvSpPr>
            <a:spLocks noGrp="1"/>
          </p:cNvSpPr>
          <p:nvPr>
            <p:ph type="title"/>
          </p:nvPr>
        </p:nvSpPr>
        <p:spPr/>
        <p:txBody>
          <a:bodyPr/>
          <a:lstStyle/>
          <a:p>
            <a:r>
              <a:rPr lang="en-US" dirty="0"/>
              <a:t>Types of Conflicts</a:t>
            </a:r>
          </a:p>
        </p:txBody>
      </p:sp>
      <p:sp>
        <p:nvSpPr>
          <p:cNvPr id="3" name="Content Placeholder 2">
            <a:extLst>
              <a:ext uri="{FF2B5EF4-FFF2-40B4-BE49-F238E27FC236}">
                <a16:creationId xmlns:a16="http://schemas.microsoft.com/office/drawing/2014/main" id="{2FBFC7A3-8FE8-4D3E-B6D4-7A51378F54CD}"/>
              </a:ext>
            </a:extLst>
          </p:cNvPr>
          <p:cNvSpPr>
            <a:spLocks noGrp="1"/>
          </p:cNvSpPr>
          <p:nvPr>
            <p:ph idx="1"/>
          </p:nvPr>
        </p:nvSpPr>
        <p:spPr/>
        <p:txBody>
          <a:bodyPr/>
          <a:lstStyle/>
          <a:p>
            <a:r>
              <a:rPr lang="en-US" dirty="0"/>
              <a:t>Personality conflict</a:t>
            </a:r>
          </a:p>
          <a:p>
            <a:r>
              <a:rPr lang="en-US" dirty="0"/>
              <a:t>Value differences</a:t>
            </a:r>
          </a:p>
          <a:p>
            <a:r>
              <a:rPr lang="en-US" dirty="0"/>
              <a:t>Goal differences</a:t>
            </a:r>
          </a:p>
          <a:p>
            <a:r>
              <a:rPr lang="en-US" dirty="0"/>
              <a:t>Methodological differences</a:t>
            </a:r>
          </a:p>
          <a:p>
            <a:r>
              <a:rPr lang="en-US" dirty="0"/>
              <a:t>Differences regarding authority/responsibility</a:t>
            </a:r>
          </a:p>
          <a:p>
            <a:r>
              <a:rPr lang="en-US" dirty="0"/>
              <a:t>Substandard performance</a:t>
            </a:r>
          </a:p>
          <a:p>
            <a:r>
              <a:rPr lang="en-US" dirty="0"/>
              <a:t>Non-compliance with rules</a:t>
            </a:r>
          </a:p>
          <a:p>
            <a:r>
              <a:rPr lang="en-US" dirty="0"/>
              <a:t>Competition over resources</a:t>
            </a:r>
          </a:p>
          <a:p>
            <a:endParaRPr lang="en-US" dirty="0"/>
          </a:p>
        </p:txBody>
      </p:sp>
    </p:spTree>
    <p:extLst>
      <p:ext uri="{BB962C8B-B14F-4D97-AF65-F5344CB8AC3E}">
        <p14:creationId xmlns:p14="http://schemas.microsoft.com/office/powerpoint/2010/main" val="2684611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2A894-D38F-4720-BCD8-749E0D6204A9}"/>
              </a:ext>
            </a:extLst>
          </p:cNvPr>
          <p:cNvSpPr>
            <a:spLocks noGrp="1"/>
          </p:cNvSpPr>
          <p:nvPr>
            <p:ph type="title"/>
          </p:nvPr>
        </p:nvSpPr>
        <p:spPr>
          <a:xfrm>
            <a:off x="823784" y="1295400"/>
            <a:ext cx="3838832" cy="1600200"/>
          </a:xfrm>
        </p:spPr>
        <p:txBody>
          <a:bodyPr/>
          <a:lstStyle/>
          <a:p>
            <a:r>
              <a:rPr lang="en-US" sz="3200" dirty="0"/>
              <a:t>Methods to Prevent Conflicts</a:t>
            </a:r>
          </a:p>
        </p:txBody>
      </p:sp>
      <p:sp>
        <p:nvSpPr>
          <p:cNvPr id="3" name="Content Placeholder 2">
            <a:extLst>
              <a:ext uri="{FF2B5EF4-FFF2-40B4-BE49-F238E27FC236}">
                <a16:creationId xmlns:a16="http://schemas.microsoft.com/office/drawing/2014/main" id="{17F07ED1-014E-40FA-99B1-CD2DDB214ECF}"/>
              </a:ext>
            </a:extLst>
          </p:cNvPr>
          <p:cNvSpPr>
            <a:spLocks noGrp="1"/>
          </p:cNvSpPr>
          <p:nvPr>
            <p:ph idx="1"/>
          </p:nvPr>
        </p:nvSpPr>
        <p:spPr/>
        <p:txBody>
          <a:bodyPr/>
          <a:lstStyle/>
          <a:p>
            <a:r>
              <a:rPr lang="en-US" dirty="0"/>
              <a:t>Organizational/unit structure</a:t>
            </a:r>
          </a:p>
          <a:p>
            <a:r>
              <a:rPr lang="en-US" dirty="0"/>
              <a:t>Communication</a:t>
            </a:r>
          </a:p>
          <a:p>
            <a:r>
              <a:rPr lang="en-US" dirty="0"/>
              <a:t>Empathy</a:t>
            </a:r>
          </a:p>
          <a:p>
            <a:r>
              <a:rPr lang="en-US" dirty="0"/>
              <a:t>Foster relationships</a:t>
            </a:r>
          </a:p>
          <a:p>
            <a:endParaRPr lang="en-US" dirty="0"/>
          </a:p>
        </p:txBody>
      </p:sp>
      <p:sp>
        <p:nvSpPr>
          <p:cNvPr id="4" name="Text Placeholder 3">
            <a:extLst>
              <a:ext uri="{FF2B5EF4-FFF2-40B4-BE49-F238E27FC236}">
                <a16:creationId xmlns:a16="http://schemas.microsoft.com/office/drawing/2014/main" id="{A05C5095-5BF6-4913-98C2-9A207B36B174}"/>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968165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AF6B2-6B06-4BDC-B6D3-973274281448}"/>
              </a:ext>
            </a:extLst>
          </p:cNvPr>
          <p:cNvSpPr>
            <a:spLocks noGrp="1"/>
          </p:cNvSpPr>
          <p:nvPr>
            <p:ph type="title"/>
          </p:nvPr>
        </p:nvSpPr>
        <p:spPr/>
        <p:txBody>
          <a:bodyPr/>
          <a:lstStyle/>
          <a:p>
            <a:r>
              <a:rPr lang="en-US" dirty="0"/>
              <a:t>How will you know conflict has arisen?</a:t>
            </a:r>
          </a:p>
        </p:txBody>
      </p:sp>
      <p:sp>
        <p:nvSpPr>
          <p:cNvPr id="3" name="Content Placeholder 2">
            <a:extLst>
              <a:ext uri="{FF2B5EF4-FFF2-40B4-BE49-F238E27FC236}">
                <a16:creationId xmlns:a16="http://schemas.microsoft.com/office/drawing/2014/main" id="{CF7808C6-D51E-43EC-AD8B-00E4CA0EA56C}"/>
              </a:ext>
            </a:extLst>
          </p:cNvPr>
          <p:cNvSpPr>
            <a:spLocks noGrp="1"/>
          </p:cNvSpPr>
          <p:nvPr>
            <p:ph idx="1"/>
          </p:nvPr>
        </p:nvSpPr>
        <p:spPr/>
        <p:txBody>
          <a:bodyPr/>
          <a:lstStyle/>
          <a:p>
            <a:r>
              <a:rPr lang="en-US" dirty="0"/>
              <a:t>An argument</a:t>
            </a:r>
          </a:p>
          <a:p>
            <a:r>
              <a:rPr lang="en-US" dirty="0"/>
              <a:t>Unexpected resignation (noisy withdrawal)</a:t>
            </a:r>
          </a:p>
          <a:p>
            <a:r>
              <a:rPr lang="en-US" dirty="0"/>
              <a:t>Low attendance at events (quiet withdrawal)</a:t>
            </a:r>
          </a:p>
          <a:p>
            <a:r>
              <a:rPr lang="en-US" dirty="0"/>
              <a:t>Rumor mill</a:t>
            </a:r>
          </a:p>
          <a:p>
            <a:endParaRPr lang="en-US" dirty="0"/>
          </a:p>
        </p:txBody>
      </p:sp>
    </p:spTree>
    <p:extLst>
      <p:ext uri="{BB962C8B-B14F-4D97-AF65-F5344CB8AC3E}">
        <p14:creationId xmlns:p14="http://schemas.microsoft.com/office/powerpoint/2010/main" val="1402733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1E097-47FF-4318-AE20-9BA71AED38A5}"/>
              </a:ext>
            </a:extLst>
          </p:cNvPr>
          <p:cNvSpPr>
            <a:spLocks noGrp="1"/>
          </p:cNvSpPr>
          <p:nvPr>
            <p:ph type="title"/>
          </p:nvPr>
        </p:nvSpPr>
        <p:spPr/>
        <p:txBody>
          <a:bodyPr/>
          <a:lstStyle/>
          <a:p>
            <a:r>
              <a:rPr lang="en-US" dirty="0"/>
              <a:t>Methods to Resolving Conflicts</a:t>
            </a:r>
          </a:p>
        </p:txBody>
      </p:sp>
      <p:sp>
        <p:nvSpPr>
          <p:cNvPr id="3" name="Content Placeholder 2">
            <a:extLst>
              <a:ext uri="{FF2B5EF4-FFF2-40B4-BE49-F238E27FC236}">
                <a16:creationId xmlns:a16="http://schemas.microsoft.com/office/drawing/2014/main" id="{CA88943B-AFE7-4EEB-B1D9-0AB30FA902CE}"/>
              </a:ext>
            </a:extLst>
          </p:cNvPr>
          <p:cNvSpPr>
            <a:spLocks noGrp="1"/>
          </p:cNvSpPr>
          <p:nvPr>
            <p:ph idx="1"/>
          </p:nvPr>
        </p:nvSpPr>
        <p:spPr/>
        <p:txBody>
          <a:bodyPr/>
          <a:lstStyle/>
          <a:p>
            <a:r>
              <a:rPr lang="en-US" dirty="0"/>
              <a:t>There are many different methods to resolve conflicts</a:t>
            </a:r>
          </a:p>
          <a:p>
            <a:r>
              <a:rPr lang="en-US" dirty="0"/>
              <a:t>A simple Google search will result  in a significant number of articles and videos prescribing different methods. Some are 3 steps, some are 4 steps, some are more. </a:t>
            </a:r>
          </a:p>
          <a:p>
            <a:r>
              <a:rPr lang="en-US" dirty="0"/>
              <a:t>Our goal is to talk about a few different methods so you can find what works best for you.</a:t>
            </a:r>
          </a:p>
          <a:p>
            <a:endParaRPr lang="en-US" dirty="0"/>
          </a:p>
        </p:txBody>
      </p:sp>
    </p:spTree>
    <p:extLst>
      <p:ext uri="{BB962C8B-B14F-4D97-AF65-F5344CB8AC3E}">
        <p14:creationId xmlns:p14="http://schemas.microsoft.com/office/powerpoint/2010/main" val="34718814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351</TotalTime>
  <Words>2638</Words>
  <Application>Microsoft Office PowerPoint</Application>
  <PresentationFormat>Widescreen</PresentationFormat>
  <Paragraphs>262</Paragraphs>
  <Slides>30</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Century Gothic</vt:lpstr>
      <vt:lpstr>Roboto</vt:lpstr>
      <vt:lpstr>Source Sans Pro</vt:lpstr>
      <vt:lpstr>Symbol</vt:lpstr>
      <vt:lpstr>Wingdings 3</vt:lpstr>
      <vt:lpstr>Ion Boardroom</vt:lpstr>
      <vt:lpstr>Conflict &amp; Stress Management</vt:lpstr>
      <vt:lpstr>Session Objectives:</vt:lpstr>
      <vt:lpstr>Conflict ---</vt:lpstr>
      <vt:lpstr>Where Does Conflict Come From?</vt:lpstr>
      <vt:lpstr>Is All Conflict Bad?</vt:lpstr>
      <vt:lpstr>Types of Conflicts</vt:lpstr>
      <vt:lpstr>Methods to Prevent Conflicts</vt:lpstr>
      <vt:lpstr>How will you know conflict has arisen?</vt:lpstr>
      <vt:lpstr>Methods to Resolving Conflicts</vt:lpstr>
      <vt:lpstr>Common Techniques for Resolving Conflicts</vt:lpstr>
      <vt:lpstr>Technique: Surrender</vt:lpstr>
      <vt:lpstr>Technique: Avoidance</vt:lpstr>
      <vt:lpstr>Technique: Direct Negotiation</vt:lpstr>
      <vt:lpstr>Technique: Mediator</vt:lpstr>
      <vt:lpstr>Technique: Competition</vt:lpstr>
      <vt:lpstr>Things to do in your Unit to avoid conflict:</vt:lpstr>
      <vt:lpstr>Additional Conflict Resolution Techniques:</vt:lpstr>
      <vt:lpstr>PowerPoint Presentation</vt:lpstr>
      <vt:lpstr>PowerPoint Presentation</vt:lpstr>
      <vt:lpstr>PowerPoint Presentation</vt:lpstr>
      <vt:lpstr>PowerPoint Presentation</vt:lpstr>
      <vt:lpstr>PowerPoint Presentation</vt:lpstr>
      <vt:lpstr>Empower Youth to Resolve Conflict</vt:lpstr>
      <vt:lpstr>ACTIVE Listening – Great Skill for Resolving                    Conflict</vt:lpstr>
      <vt:lpstr>Steps to ACTIVE Listening:</vt:lpstr>
      <vt:lpstr>PowerPoint Presentation</vt:lpstr>
      <vt:lpstr>STRESS</vt:lpstr>
      <vt:lpstr>Stress Management Techniques</vt:lpstr>
      <vt:lpstr>PowerPoint Presentation</vt:lpstr>
      <vt:lpstr>Resourses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Title</dc:title>
  <dc:creator>Brown, Jacob</dc:creator>
  <cp:lastModifiedBy>tlatig68@sbcglobal.net</cp:lastModifiedBy>
  <cp:revision>17</cp:revision>
  <dcterms:created xsi:type="dcterms:W3CDTF">2020-10-29T18:41:42Z</dcterms:created>
  <dcterms:modified xsi:type="dcterms:W3CDTF">2020-11-21T07:14:41Z</dcterms:modified>
</cp:coreProperties>
</file>